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8" r:id="rId3"/>
    <p:sldId id="301" r:id="rId4"/>
    <p:sldId id="300" r:id="rId5"/>
    <p:sldId id="257" r:id="rId6"/>
    <p:sldId id="284" r:id="rId7"/>
    <p:sldId id="259" r:id="rId8"/>
    <p:sldId id="260" r:id="rId9"/>
    <p:sldId id="261" r:id="rId10"/>
    <p:sldId id="262" r:id="rId11"/>
    <p:sldId id="263" r:id="rId12"/>
    <p:sldId id="264" r:id="rId13"/>
    <p:sldId id="265" r:id="rId14"/>
    <p:sldId id="278" r:id="rId15"/>
    <p:sldId id="277" r:id="rId16"/>
    <p:sldId id="286" r:id="rId17"/>
    <p:sldId id="285" r:id="rId18"/>
    <p:sldId id="266" r:id="rId19"/>
    <p:sldId id="273" r:id="rId20"/>
    <p:sldId id="272" r:id="rId21"/>
    <p:sldId id="274" r:id="rId22"/>
    <p:sldId id="281" r:id="rId23"/>
    <p:sldId id="282" r:id="rId24"/>
    <p:sldId id="283" r:id="rId25"/>
    <p:sldId id="269" r:id="rId26"/>
    <p:sldId id="270" r:id="rId27"/>
    <p:sldId id="271" r:id="rId28"/>
    <p:sldId id="275" r:id="rId29"/>
    <p:sldId id="280" r:id="rId30"/>
    <p:sldId id="289" r:id="rId31"/>
    <p:sldId id="276" r:id="rId32"/>
    <p:sldId id="279" r:id="rId33"/>
    <p:sldId id="288" r:id="rId34"/>
    <p:sldId id="290" r:id="rId35"/>
    <p:sldId id="291" r:id="rId36"/>
    <p:sldId id="292" r:id="rId37"/>
    <p:sldId id="293" r:id="rId38"/>
    <p:sldId id="294" r:id="rId39"/>
    <p:sldId id="296" r:id="rId40"/>
    <p:sldId id="299" r:id="rId41"/>
    <p:sldId id="297" r:id="rId42"/>
    <p:sldId id="295" r:id="rId43"/>
    <p:sldId id="298" r:id="rId44"/>
    <p:sldId id="287" r:id="rId45"/>
    <p:sldId id="268"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43"/>
    <p:restoredTop sz="97046"/>
  </p:normalViewPr>
  <p:slideViewPr>
    <p:cSldViewPr snapToGrid="0">
      <p:cViewPr>
        <p:scale>
          <a:sx n="155" d="100"/>
          <a:sy n="155" d="100"/>
        </p:scale>
        <p:origin x="14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2/27/24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96328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2/27/24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88321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2/27/24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55987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2/27/24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43789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2/27/24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80600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2/27/24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27296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2/27/24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4610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2/27/24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17462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2/27/24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64612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2/27/24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399051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2/27/24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71772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2/27/24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1039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xaliphoste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s://www.python.org/" TargetMode="External"/><Relationship Id="rId5" Type="http://schemas.openxmlformats.org/officeDocument/2006/relationships/hyperlink" Target="https://deno.com/" TargetMode="External"/><Relationship Id="rId4" Type="http://schemas.openxmlformats.org/officeDocument/2006/relationships/hyperlink" Target="https://nodej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Vue de dessus de l'espace de travail vert menthe avec ordinateur portable, café, bloc-notes, stylo, lunettes et souris">
            <a:extLst>
              <a:ext uri="{FF2B5EF4-FFF2-40B4-BE49-F238E27FC236}">
                <a16:creationId xmlns:a16="http://schemas.microsoft.com/office/drawing/2014/main" id="{043D225D-BE6D-A05B-07F3-B4979B808CA2}"/>
              </a:ext>
            </a:extLst>
          </p:cNvPr>
          <p:cNvPicPr>
            <a:picLocks noChangeAspect="1"/>
          </p:cNvPicPr>
          <p:nvPr/>
        </p:nvPicPr>
        <p:blipFill rotWithShape="1">
          <a:blip r:embed="rId2"/>
          <a:srcRect r="52533" b="-1"/>
          <a:stretch/>
        </p:blipFill>
        <p:spPr>
          <a:xfrm>
            <a:off x="1" y="10"/>
            <a:ext cx="4876799" cy="6857989"/>
          </a:xfrm>
          <a:prstGeom prst="rect">
            <a:avLst/>
          </a:prstGeom>
        </p:spPr>
      </p:pic>
      <p:sp>
        <p:nvSpPr>
          <p:cNvPr id="2" name="Titre 1">
            <a:extLst>
              <a:ext uri="{FF2B5EF4-FFF2-40B4-BE49-F238E27FC236}">
                <a16:creationId xmlns:a16="http://schemas.microsoft.com/office/drawing/2014/main" id="{67E51DA2-5EA2-135E-5322-1A83F484F525}"/>
              </a:ext>
            </a:extLst>
          </p:cNvPr>
          <p:cNvSpPr>
            <a:spLocks noGrp="1"/>
          </p:cNvSpPr>
          <p:nvPr>
            <p:ph type="ctrTitle"/>
          </p:nvPr>
        </p:nvSpPr>
        <p:spPr>
          <a:xfrm>
            <a:off x="5604552" y="871758"/>
            <a:ext cx="5825448" cy="3871143"/>
          </a:xfrm>
        </p:spPr>
        <p:txBody>
          <a:bodyPr>
            <a:normAutofit/>
          </a:bodyPr>
          <a:lstStyle/>
          <a:p>
            <a:r>
              <a:rPr lang="fr-FR" dirty="0"/>
              <a:t>Initiation à la programmation moderne</a:t>
            </a:r>
          </a:p>
        </p:txBody>
      </p:sp>
      <p:sp>
        <p:nvSpPr>
          <p:cNvPr id="3" name="Sous-titre 2">
            <a:extLst>
              <a:ext uri="{FF2B5EF4-FFF2-40B4-BE49-F238E27FC236}">
                <a16:creationId xmlns:a16="http://schemas.microsoft.com/office/drawing/2014/main" id="{CA3ACC82-D6F5-2AE7-2F1F-AA18E9DF6A62}"/>
              </a:ext>
            </a:extLst>
          </p:cNvPr>
          <p:cNvSpPr>
            <a:spLocks noGrp="1"/>
          </p:cNvSpPr>
          <p:nvPr>
            <p:ph type="subTitle" idx="1"/>
          </p:nvPr>
        </p:nvSpPr>
        <p:spPr>
          <a:xfrm>
            <a:off x="5078896" y="4785543"/>
            <a:ext cx="6828182" cy="1005657"/>
          </a:xfrm>
        </p:spPr>
        <p:txBody>
          <a:bodyPr>
            <a:normAutofit/>
          </a:bodyPr>
          <a:lstStyle/>
          <a:p>
            <a:r>
              <a:rPr lang="fr-FR" dirty="0"/>
              <a:t>Frantz Maerten (</a:t>
            </a:r>
            <a:r>
              <a:rPr lang="fr-FR" sz="1600" dirty="0">
                <a:latin typeface="Courier New" panose="02070309020205020404" pitchFamily="49" charset="0"/>
                <a:cs typeface="Courier New" panose="02070309020205020404" pitchFamily="49" charset="0"/>
                <a:hlinkClick r:id="rId3"/>
              </a:rPr>
              <a:t>https://github.com/xaliphostes</a:t>
            </a:r>
            <a:r>
              <a:rPr lang="fr-FR" dirty="0"/>
              <a:t>)</a:t>
            </a:r>
          </a:p>
          <a:p>
            <a:r>
              <a:rPr lang="fr-FR" dirty="0"/>
              <a:t>Février 2024</a:t>
            </a:r>
          </a:p>
        </p:txBody>
      </p:sp>
    </p:spTree>
    <p:extLst>
      <p:ext uri="{BB962C8B-B14F-4D97-AF65-F5344CB8AC3E}">
        <p14:creationId xmlns:p14="http://schemas.microsoft.com/office/powerpoint/2010/main" val="283534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b="1" dirty="0"/>
              <a:t>Qualité et fiabilité</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ZoneTexte 3">
            <a:extLst>
              <a:ext uri="{FF2B5EF4-FFF2-40B4-BE49-F238E27FC236}">
                <a16:creationId xmlns:a16="http://schemas.microsoft.com/office/drawing/2014/main" id="{B8F9B870-65E0-47A2-8F86-DE0A96125B2D}"/>
              </a:ext>
            </a:extLst>
          </p:cNvPr>
          <p:cNvSpPr txBox="1"/>
          <p:nvPr/>
        </p:nvSpPr>
        <p:spPr>
          <a:xfrm>
            <a:off x="4973653" y="2893318"/>
            <a:ext cx="6127335" cy="2031325"/>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axée sur l'innovation et la preuve de concept plutôt que sur la perfection ou la robustesse à grande échelle</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l</a:t>
            </a:r>
            <a:r>
              <a:rPr lang="fr-FR" sz="1800" b="0" i="0" u="none" strike="noStrike" dirty="0">
                <a:solidFill>
                  <a:srgbClr val="000000"/>
                </a:solidFill>
                <a:effectLst/>
                <a:latin typeface="Arial" panose="020B0604020202020204" pitchFamily="34" charset="0"/>
              </a:rPr>
              <a:t>a qualité, la fiabilité et la robustesse sont des éléments cruciaux. Ils doivent être testés minutieusement, répondre à des normes de qualité élevées et être suffisamment robustes</a:t>
            </a:r>
            <a:endParaRPr lang="fr-FR" dirty="0"/>
          </a:p>
        </p:txBody>
      </p:sp>
    </p:spTree>
    <p:extLst>
      <p:ext uri="{BB962C8B-B14F-4D97-AF65-F5344CB8AC3E}">
        <p14:creationId xmlns:p14="http://schemas.microsoft.com/office/powerpoint/2010/main" val="398747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dirty="0"/>
              <a:t>Qualité et fiabilité</a:t>
            </a:r>
          </a:p>
          <a:p>
            <a:r>
              <a:rPr lang="fr-FR" b="1" dirty="0"/>
              <a:t>Maintenance et support</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ZoneTexte 3">
            <a:extLst>
              <a:ext uri="{FF2B5EF4-FFF2-40B4-BE49-F238E27FC236}">
                <a16:creationId xmlns:a16="http://schemas.microsoft.com/office/drawing/2014/main" id="{E1786DBA-67F7-CF0C-C464-4BA5A9E39CD9}"/>
              </a:ext>
            </a:extLst>
          </p:cNvPr>
          <p:cNvSpPr txBox="1"/>
          <p:nvPr/>
        </p:nvSpPr>
        <p:spPr>
          <a:xfrm>
            <a:off x="4973653" y="2893318"/>
            <a:ext cx="6127335" cy="1754326"/>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moins de pression pour fournir un support à long terme ou une maintenance continue</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l</a:t>
            </a:r>
            <a:r>
              <a:rPr lang="fr-FR" sz="1800" b="0" i="0" u="none" strike="noStrike" dirty="0">
                <a:solidFill>
                  <a:srgbClr val="000000"/>
                </a:solidFill>
                <a:effectLst/>
                <a:latin typeface="Arial" panose="020B0604020202020204" pitchFamily="34" charset="0"/>
              </a:rPr>
              <a:t>a maintenance continue, les mises à jour, le support technique et la résolution rapide des problèmes sont des aspects critique</a:t>
            </a:r>
            <a:endParaRPr lang="fr-FR" dirty="0"/>
          </a:p>
        </p:txBody>
      </p:sp>
    </p:spTree>
    <p:extLst>
      <p:ext uri="{BB962C8B-B14F-4D97-AF65-F5344CB8AC3E}">
        <p14:creationId xmlns:p14="http://schemas.microsoft.com/office/powerpoint/2010/main" val="92918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dirty="0"/>
              <a:t>Qualité et fiabilité</a:t>
            </a:r>
          </a:p>
          <a:p>
            <a:r>
              <a:rPr lang="fr-FR" dirty="0"/>
              <a:t>Maintenance et support</a:t>
            </a:r>
          </a:p>
          <a:p>
            <a:r>
              <a:rPr lang="fr-FR" b="1" dirty="0"/>
              <a:t>Sécurité et confidentialité</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ZoneTexte 3">
            <a:extLst>
              <a:ext uri="{FF2B5EF4-FFF2-40B4-BE49-F238E27FC236}">
                <a16:creationId xmlns:a16="http://schemas.microsoft.com/office/drawing/2014/main" id="{E15B88D9-7E3C-946D-C9D6-501C22D0CD91}"/>
              </a:ext>
            </a:extLst>
          </p:cNvPr>
          <p:cNvSpPr txBox="1"/>
          <p:nvPr/>
        </p:nvSpPr>
        <p:spPr>
          <a:xfrm>
            <a:off x="4973653" y="2893318"/>
            <a:ext cx="6127335" cy="2308324"/>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dirty="0">
                <a:solidFill>
                  <a:srgbClr val="000000"/>
                </a:solidFill>
                <a:latin typeface="Arial" panose="020B0604020202020204" pitchFamily="34" charset="0"/>
                <a:cs typeface="Arial" panose="020B0604020202020204" pitchFamily="34" charset="0"/>
              </a:rPr>
              <a:t>b</a:t>
            </a:r>
            <a:r>
              <a:rPr lang="fr-FR" sz="1800" b="0" i="0" u="none" strike="noStrike" dirty="0">
                <a:solidFill>
                  <a:srgbClr val="000000"/>
                </a:solidFill>
                <a:effectLst/>
                <a:latin typeface="Arial" panose="020B0604020202020204" pitchFamily="34" charset="0"/>
              </a:rPr>
              <a:t>ien qu’elles soient importantes, les logiciels académiques peuvent parfois accorder moins d'attention à ces aspects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la sécurité des données et la protection de la confidentialité sont des priorités absolues pour les logiciels industriels, en raison des risques pour les utilisateurs et les entreprises en cas de violation</a:t>
            </a:r>
            <a:endParaRPr lang="fr-FR" dirty="0"/>
          </a:p>
        </p:txBody>
      </p:sp>
    </p:spTree>
    <p:extLst>
      <p:ext uri="{BB962C8B-B14F-4D97-AF65-F5344CB8AC3E}">
        <p14:creationId xmlns:p14="http://schemas.microsoft.com/office/powerpoint/2010/main" val="179963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Compilé vs interprété vs transpilé</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r>
              <a:rPr lang="fr-FR" dirty="0"/>
              <a:t>Les langages </a:t>
            </a:r>
            <a:r>
              <a:rPr lang="fr-FR" b="1" dirty="0"/>
              <a:t>compilés</a:t>
            </a:r>
            <a:r>
              <a:rPr lang="fr-FR" dirty="0"/>
              <a:t> : C/C++/Fortran/Rust/… Un compilateur va transformer votre code (texte) en code très bas niveau compris par la machine (assembleur) </a:t>
            </a:r>
            <a:r>
              <a:rPr lang="fr-FR" dirty="0">
                <a:sym typeface="Wingdings" pitchFamily="2" charset="2"/>
              </a:rPr>
              <a:t> librairies ou exécutables</a:t>
            </a:r>
          </a:p>
          <a:p>
            <a:r>
              <a:rPr lang="fr-FR" dirty="0">
                <a:sym typeface="Wingdings" pitchFamily="2" charset="2"/>
              </a:rPr>
              <a:t>Les langages </a:t>
            </a:r>
            <a:r>
              <a:rPr lang="fr-FR" b="1" dirty="0">
                <a:sym typeface="Wingdings" pitchFamily="2" charset="2"/>
              </a:rPr>
              <a:t>interprétés</a:t>
            </a:r>
            <a:r>
              <a:rPr lang="fr-FR" dirty="0">
                <a:sym typeface="Wingdings" pitchFamily="2" charset="2"/>
              </a:rPr>
              <a:t> : Python, JavaScript, Matlab… Un interpréteur va exécuter votre à la volée sans produire quoi que ce soit d’intermédiaire.</a:t>
            </a:r>
          </a:p>
          <a:p>
            <a:r>
              <a:rPr lang="fr-FR" dirty="0">
                <a:sym typeface="Wingdings" pitchFamily="2" charset="2"/>
              </a:rPr>
              <a:t>Les langages </a:t>
            </a:r>
            <a:r>
              <a:rPr lang="fr-FR" b="1" dirty="0">
                <a:sym typeface="Wingdings" pitchFamily="2" charset="2"/>
              </a:rPr>
              <a:t>transpilés</a:t>
            </a:r>
            <a:r>
              <a:rPr lang="fr-FR" dirty="0">
                <a:sym typeface="Wingdings" pitchFamily="2" charset="2"/>
              </a:rPr>
              <a:t> : TypeScript, cppfront… Un transpilateur va transformer votre code en un autre langage connu, qui sera ensuite soit compilé, soit interprété suivant le cas</a:t>
            </a:r>
          </a:p>
          <a:p>
            <a:pPr lvl="1">
              <a:buFont typeface="Courier New" panose="02070309020205020404" pitchFamily="49" charset="0"/>
              <a:buChar char="o"/>
            </a:pPr>
            <a:r>
              <a:rPr lang="fr-FR" dirty="0">
                <a:sym typeface="Wingdings" pitchFamily="2" charset="2"/>
              </a:rPr>
              <a:t>TypeScript  JavaScript  interprété</a:t>
            </a:r>
          </a:p>
          <a:p>
            <a:pPr lvl="1">
              <a:buFont typeface="Courier New" panose="02070309020205020404" pitchFamily="49" charset="0"/>
              <a:buChar char="o"/>
            </a:pPr>
            <a:r>
              <a:rPr lang="fr-FR" dirty="0">
                <a:sym typeface="Wingdings" pitchFamily="2" charset="2"/>
              </a:rPr>
              <a:t>cppfront  C  compilé</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13</a:t>
            </a:fld>
            <a:endParaRPr lang="en-US"/>
          </a:p>
        </p:txBody>
      </p:sp>
    </p:spTree>
    <p:extLst>
      <p:ext uri="{BB962C8B-B14F-4D97-AF65-F5344CB8AC3E}">
        <p14:creationId xmlns:p14="http://schemas.microsoft.com/office/powerpoint/2010/main" val="347319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4" y="2293126"/>
            <a:ext cx="10691265" cy="3636088"/>
          </a:xfrm>
        </p:spPr>
        <p:txBody>
          <a:bodyPr/>
          <a:lstStyle/>
          <a:p>
            <a:r>
              <a:rPr lang="fr-FR" dirty="0"/>
              <a:t>Les langages compilés sont les plus rapides en exécution (langage machine)</a:t>
            </a:r>
          </a:p>
          <a:p>
            <a:r>
              <a:rPr lang="fr-FR" dirty="0"/>
              <a:t>Les langages interprétés sont les plus lents car :</a:t>
            </a:r>
          </a:p>
          <a:p>
            <a:pPr marL="457200" lvl="1" indent="0">
              <a:buNone/>
            </a:pPr>
            <a:r>
              <a:rPr lang="fr-FR" dirty="0">
                <a:sym typeface="Wingdings" pitchFamily="2" charset="2"/>
              </a:rPr>
              <a:t> </a:t>
            </a:r>
            <a:r>
              <a:rPr lang="fr-FR" dirty="0"/>
              <a:t>Ramasse miettes, pas d’optimisation des scripts</a:t>
            </a:r>
          </a:p>
          <a:p>
            <a:r>
              <a:rPr lang="fr-FR" dirty="0"/>
              <a:t>Les langages interprétés peuvent faire appel à du code compilé via des librairies (dll, so)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24" name="Titre 1">
            <a:extLst>
              <a:ext uri="{FF2B5EF4-FFF2-40B4-BE49-F238E27FC236}">
                <a16:creationId xmlns:a16="http://schemas.microsoft.com/office/drawing/2014/main" id="{5443E838-C05A-F610-B866-7BA4BD8755E7}"/>
              </a:ext>
            </a:extLst>
          </p:cNvPr>
          <p:cNvSpPr>
            <a:spLocks noGrp="1"/>
          </p:cNvSpPr>
          <p:nvPr>
            <p:ph type="title"/>
          </p:nvPr>
        </p:nvSpPr>
        <p:spPr>
          <a:xfrm>
            <a:off x="700635" y="922096"/>
            <a:ext cx="10691265" cy="1371030"/>
          </a:xfrm>
        </p:spPr>
        <p:txBody>
          <a:bodyPr/>
          <a:lstStyle/>
          <a:p>
            <a:r>
              <a:rPr lang="fr-FR" dirty="0"/>
              <a:t>Compilé vs interprété vs transpilé</a:t>
            </a:r>
          </a:p>
        </p:txBody>
      </p:sp>
      <p:grpSp>
        <p:nvGrpSpPr>
          <p:cNvPr id="45" name="Groupe 44">
            <a:extLst>
              <a:ext uri="{FF2B5EF4-FFF2-40B4-BE49-F238E27FC236}">
                <a16:creationId xmlns:a16="http://schemas.microsoft.com/office/drawing/2014/main" id="{9BEA39D3-1F90-B27E-A534-839A8DFDFFA6}"/>
              </a:ext>
            </a:extLst>
          </p:cNvPr>
          <p:cNvGrpSpPr/>
          <p:nvPr/>
        </p:nvGrpSpPr>
        <p:grpSpPr>
          <a:xfrm>
            <a:off x="1545171" y="3935825"/>
            <a:ext cx="6861895" cy="2390684"/>
            <a:chOff x="2665052" y="3935825"/>
            <a:chExt cx="6861895" cy="2390684"/>
          </a:xfrm>
        </p:grpSpPr>
        <p:sp>
          <p:nvSpPr>
            <p:cNvPr id="34" name="Arc 33">
              <a:extLst>
                <a:ext uri="{FF2B5EF4-FFF2-40B4-BE49-F238E27FC236}">
                  <a16:creationId xmlns:a16="http://schemas.microsoft.com/office/drawing/2014/main" id="{701EC471-1E78-E38F-9C22-5598192FB7A2}"/>
                </a:ext>
              </a:extLst>
            </p:cNvPr>
            <p:cNvSpPr/>
            <p:nvPr/>
          </p:nvSpPr>
          <p:spPr>
            <a:xfrm rot="18762683" flipH="1" flipV="1">
              <a:off x="6424166" y="4033061"/>
              <a:ext cx="2060829" cy="1866358"/>
            </a:xfrm>
            <a:prstGeom prst="arc">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44" name="Groupe 43">
              <a:extLst>
                <a:ext uri="{FF2B5EF4-FFF2-40B4-BE49-F238E27FC236}">
                  <a16:creationId xmlns:a16="http://schemas.microsoft.com/office/drawing/2014/main" id="{C3F90B26-A0C3-AB1A-291A-7429E6970EA9}"/>
                </a:ext>
              </a:extLst>
            </p:cNvPr>
            <p:cNvGrpSpPr/>
            <p:nvPr/>
          </p:nvGrpSpPr>
          <p:grpSpPr>
            <a:xfrm>
              <a:off x="2665052" y="4236852"/>
              <a:ext cx="6861895" cy="2089657"/>
              <a:chOff x="2665052" y="4236852"/>
              <a:chExt cx="6861895" cy="2089657"/>
            </a:xfrm>
          </p:grpSpPr>
          <p:grpSp>
            <p:nvGrpSpPr>
              <p:cNvPr id="43" name="Groupe 42">
                <a:extLst>
                  <a:ext uri="{FF2B5EF4-FFF2-40B4-BE49-F238E27FC236}">
                    <a16:creationId xmlns:a16="http://schemas.microsoft.com/office/drawing/2014/main" id="{52C99A47-D936-D6C0-86BB-33F66A3460C0}"/>
                  </a:ext>
                </a:extLst>
              </p:cNvPr>
              <p:cNvGrpSpPr/>
              <p:nvPr/>
            </p:nvGrpSpPr>
            <p:grpSpPr>
              <a:xfrm>
                <a:off x="2665052" y="4236852"/>
                <a:ext cx="6861895" cy="1663797"/>
                <a:chOff x="2665052" y="4236852"/>
                <a:chExt cx="6861895" cy="1663797"/>
              </a:xfrm>
            </p:grpSpPr>
            <p:sp>
              <p:nvSpPr>
                <p:cNvPr id="36" name="Rectangle 35">
                  <a:extLst>
                    <a:ext uri="{FF2B5EF4-FFF2-40B4-BE49-F238E27FC236}">
                      <a16:creationId xmlns:a16="http://schemas.microsoft.com/office/drawing/2014/main" id="{BEDB8292-CE37-F193-0E94-530E9208F1D5}"/>
                    </a:ext>
                  </a:extLst>
                </p:cNvPr>
                <p:cNvSpPr/>
                <p:nvPr/>
              </p:nvSpPr>
              <p:spPr>
                <a:xfrm>
                  <a:off x="4794929" y="4538906"/>
                  <a:ext cx="1928205" cy="117707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D598F2FF-AFE4-D2DE-78DC-44D02434335D}"/>
                    </a:ext>
                  </a:extLst>
                </p:cNvPr>
                <p:cNvSpPr/>
                <p:nvPr/>
              </p:nvSpPr>
              <p:spPr>
                <a:xfrm>
                  <a:off x="2665052" y="4552243"/>
                  <a:ext cx="813816" cy="438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a:t>
                  </a:r>
                </a:p>
              </p:txBody>
            </p:sp>
            <p:sp>
              <p:nvSpPr>
                <p:cNvPr id="5" name="Rectangle 4">
                  <a:extLst>
                    <a:ext uri="{FF2B5EF4-FFF2-40B4-BE49-F238E27FC236}">
                      <a16:creationId xmlns:a16="http://schemas.microsoft.com/office/drawing/2014/main" id="{D3215D29-ED58-C342-0E60-F1BA7859505D}"/>
                    </a:ext>
                  </a:extLst>
                </p:cNvPr>
                <p:cNvSpPr/>
                <p:nvPr/>
              </p:nvSpPr>
              <p:spPr>
                <a:xfrm>
                  <a:off x="4872456" y="4709751"/>
                  <a:ext cx="813816" cy="43891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dll</a:t>
                  </a:r>
                </a:p>
              </p:txBody>
            </p:sp>
            <p:sp>
              <p:nvSpPr>
                <p:cNvPr id="10" name="Rectangle 9">
                  <a:extLst>
                    <a:ext uri="{FF2B5EF4-FFF2-40B4-BE49-F238E27FC236}">
                      <a16:creationId xmlns:a16="http://schemas.microsoft.com/office/drawing/2014/main" id="{1B966962-7430-DAED-8C34-A01B5D4B253B}"/>
                    </a:ext>
                  </a:extLst>
                </p:cNvPr>
                <p:cNvSpPr/>
                <p:nvPr/>
              </p:nvSpPr>
              <p:spPr>
                <a:xfrm>
                  <a:off x="7941987" y="5100924"/>
                  <a:ext cx="1584960" cy="438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Python script</a:t>
                  </a:r>
                </a:p>
              </p:txBody>
            </p:sp>
            <p:sp>
              <p:nvSpPr>
                <p:cNvPr id="11" name="Rectangle 10">
                  <a:extLst>
                    <a:ext uri="{FF2B5EF4-FFF2-40B4-BE49-F238E27FC236}">
                      <a16:creationId xmlns:a16="http://schemas.microsoft.com/office/drawing/2014/main" id="{D960144B-FBC3-6582-70D8-B6AB93F51441}"/>
                    </a:ext>
                  </a:extLst>
                </p:cNvPr>
                <p:cNvSpPr/>
                <p:nvPr/>
              </p:nvSpPr>
              <p:spPr>
                <a:xfrm>
                  <a:off x="5597475" y="5046060"/>
                  <a:ext cx="96774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NumPy</a:t>
                  </a:r>
                </a:p>
                <a:p>
                  <a:pPr algn="ctr"/>
                  <a:r>
                    <a:rPr lang="fr-FR" dirty="0">
                      <a:solidFill>
                        <a:schemeClr val="tx1"/>
                      </a:solidFill>
                    </a:rPr>
                    <a:t>lib</a:t>
                  </a:r>
                </a:p>
              </p:txBody>
            </p:sp>
            <p:sp>
              <p:nvSpPr>
                <p:cNvPr id="27" name="Rectangle 26">
                  <a:extLst>
                    <a:ext uri="{FF2B5EF4-FFF2-40B4-BE49-F238E27FC236}">
                      <a16:creationId xmlns:a16="http://schemas.microsoft.com/office/drawing/2014/main" id="{8E3C3B5C-ECD4-E7D2-AD3E-A2D16ECDD3E4}"/>
                    </a:ext>
                  </a:extLst>
                </p:cNvPr>
                <p:cNvSpPr/>
                <p:nvPr/>
              </p:nvSpPr>
              <p:spPr>
                <a:xfrm>
                  <a:off x="5589092" y="5045822"/>
                  <a:ext cx="102841" cy="102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D0AD8088-60D1-7BD7-0881-6712CF74DA6E}"/>
                    </a:ext>
                  </a:extLst>
                </p:cNvPr>
                <p:cNvSpPr txBox="1"/>
                <p:nvPr/>
              </p:nvSpPr>
              <p:spPr>
                <a:xfrm>
                  <a:off x="3636115" y="4236852"/>
                  <a:ext cx="901209" cy="369332"/>
                </a:xfrm>
                <a:prstGeom prst="rect">
                  <a:avLst/>
                </a:prstGeom>
                <a:noFill/>
              </p:spPr>
              <p:txBody>
                <a:bodyPr wrap="none" rtlCol="0">
                  <a:spAutoFit/>
                </a:bodyPr>
                <a:lstStyle/>
                <a:p>
                  <a:r>
                    <a:rPr lang="fr-FR" dirty="0"/>
                    <a:t>Génère</a:t>
                  </a:r>
                </a:p>
              </p:txBody>
            </p:sp>
            <p:sp>
              <p:nvSpPr>
                <p:cNvPr id="35" name="ZoneTexte 34">
                  <a:extLst>
                    <a:ext uri="{FF2B5EF4-FFF2-40B4-BE49-F238E27FC236}">
                      <a16:creationId xmlns:a16="http://schemas.microsoft.com/office/drawing/2014/main" id="{0BFA17E5-5A34-3E9D-E57A-7B99640ECE5F}"/>
                    </a:ext>
                  </a:extLst>
                </p:cNvPr>
                <p:cNvSpPr txBox="1"/>
                <p:nvPr/>
              </p:nvSpPr>
              <p:spPr>
                <a:xfrm>
                  <a:off x="6982207" y="5531317"/>
                  <a:ext cx="822661" cy="369332"/>
                </a:xfrm>
                <a:prstGeom prst="rect">
                  <a:avLst/>
                </a:prstGeom>
                <a:noFill/>
              </p:spPr>
              <p:txBody>
                <a:bodyPr wrap="none" rtlCol="0">
                  <a:spAutoFit/>
                </a:bodyPr>
                <a:lstStyle/>
                <a:p>
                  <a:r>
                    <a:rPr lang="fr-FR" dirty="0"/>
                    <a:t>Utilise</a:t>
                  </a:r>
                </a:p>
              </p:txBody>
            </p:sp>
            <p:sp>
              <p:nvSpPr>
                <p:cNvPr id="39" name="Arc 38">
                  <a:extLst>
                    <a:ext uri="{FF2B5EF4-FFF2-40B4-BE49-F238E27FC236}">
                      <a16:creationId xmlns:a16="http://schemas.microsoft.com/office/drawing/2014/main" id="{23718590-0234-9D8F-4ACC-A1788EAF1E59}"/>
                    </a:ext>
                  </a:extLst>
                </p:cNvPr>
                <p:cNvSpPr/>
                <p:nvPr/>
              </p:nvSpPr>
              <p:spPr>
                <a:xfrm rot="15501804" flipV="1">
                  <a:off x="5475743" y="4750751"/>
                  <a:ext cx="658429" cy="684330"/>
                </a:xfrm>
                <a:prstGeom prst="arc">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ZoneTexte 39">
                  <a:extLst>
                    <a:ext uri="{FF2B5EF4-FFF2-40B4-BE49-F238E27FC236}">
                      <a16:creationId xmlns:a16="http://schemas.microsoft.com/office/drawing/2014/main" id="{12CFF17D-9AC9-13F3-0978-FE0170635858}"/>
                    </a:ext>
                  </a:extLst>
                </p:cNvPr>
                <p:cNvSpPr txBox="1"/>
                <p:nvPr/>
              </p:nvSpPr>
              <p:spPr>
                <a:xfrm>
                  <a:off x="5997367" y="4542705"/>
                  <a:ext cx="505267" cy="369332"/>
                </a:xfrm>
                <a:prstGeom prst="rect">
                  <a:avLst/>
                </a:prstGeom>
                <a:noFill/>
              </p:spPr>
              <p:txBody>
                <a:bodyPr wrap="none" rtlCol="0">
                  <a:spAutoFit/>
                </a:bodyPr>
                <a:lstStyle/>
                <a:p>
                  <a:r>
                    <a:rPr lang="fr-FR" dirty="0"/>
                    <a:t>Lié</a:t>
                  </a:r>
                </a:p>
              </p:txBody>
            </p:sp>
          </p:grpSp>
          <p:sp>
            <p:nvSpPr>
              <p:cNvPr id="32" name="Arc 31">
                <a:extLst>
                  <a:ext uri="{FF2B5EF4-FFF2-40B4-BE49-F238E27FC236}">
                    <a16:creationId xmlns:a16="http://schemas.microsoft.com/office/drawing/2014/main" id="{0FB4C58B-D2FD-B2ED-C4D4-24758A388521}"/>
                  </a:ext>
                </a:extLst>
              </p:cNvPr>
              <p:cNvSpPr/>
              <p:nvPr/>
            </p:nvSpPr>
            <p:spPr>
              <a:xfrm rot="13351288" flipV="1">
                <a:off x="3115091" y="4449120"/>
                <a:ext cx="2792318" cy="1877389"/>
              </a:xfrm>
              <a:prstGeom prst="arc">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Tree>
    <p:extLst>
      <p:ext uri="{BB962C8B-B14F-4D97-AF65-F5344CB8AC3E}">
        <p14:creationId xmlns:p14="http://schemas.microsoft.com/office/powerpoint/2010/main" val="312340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Certains langages sont typés, d’autres non, et enfin certains le sont devenus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15</a:t>
            </a:fld>
            <a:endParaRPr lang="en-US"/>
          </a:p>
        </p:txBody>
      </p:sp>
      <p:pic>
        <p:nvPicPr>
          <p:cNvPr id="4" name="Image 3" descr="Une image contenant texte, Police, capture d’écran, Graphique&#10;&#10;Description générée automatiquement">
            <a:extLst>
              <a:ext uri="{FF2B5EF4-FFF2-40B4-BE49-F238E27FC236}">
                <a16:creationId xmlns:a16="http://schemas.microsoft.com/office/drawing/2014/main" id="{B1B7738A-9191-EDBA-26D8-1462594BCA12}"/>
              </a:ext>
            </a:extLst>
          </p:cNvPr>
          <p:cNvPicPr>
            <a:picLocks noChangeAspect="1"/>
          </p:cNvPicPr>
          <p:nvPr/>
        </p:nvPicPr>
        <p:blipFill rotWithShape="1">
          <a:blip r:embed="rId2"/>
          <a:srcRect t="4668" b="5589"/>
          <a:stretch/>
        </p:blipFill>
        <p:spPr>
          <a:xfrm>
            <a:off x="1122355" y="2918460"/>
            <a:ext cx="2590800" cy="889000"/>
          </a:xfrm>
          <a:prstGeom prst="rect">
            <a:avLst/>
          </a:prstGeom>
        </p:spPr>
      </p:pic>
      <p:pic>
        <p:nvPicPr>
          <p:cNvPr id="5" name="Image 4" descr="Une image contenant texte, Police, capture d’écran, ligne&#10;&#10;Description générée automatiquement">
            <a:extLst>
              <a:ext uri="{FF2B5EF4-FFF2-40B4-BE49-F238E27FC236}">
                <a16:creationId xmlns:a16="http://schemas.microsoft.com/office/drawing/2014/main" id="{61807E63-A511-A9AE-C8D5-9DB45989DF6C}"/>
              </a:ext>
            </a:extLst>
          </p:cNvPr>
          <p:cNvPicPr>
            <a:picLocks noChangeAspect="1"/>
          </p:cNvPicPr>
          <p:nvPr/>
        </p:nvPicPr>
        <p:blipFill>
          <a:blip r:embed="rId3"/>
          <a:stretch>
            <a:fillRect/>
          </a:stretch>
        </p:blipFill>
        <p:spPr>
          <a:xfrm>
            <a:off x="5900747" y="2918460"/>
            <a:ext cx="5156200" cy="889000"/>
          </a:xfrm>
          <a:prstGeom prst="rect">
            <a:avLst/>
          </a:prstGeom>
        </p:spPr>
      </p:pic>
      <p:sp>
        <p:nvSpPr>
          <p:cNvPr id="7" name="ZoneTexte 6">
            <a:extLst>
              <a:ext uri="{FF2B5EF4-FFF2-40B4-BE49-F238E27FC236}">
                <a16:creationId xmlns:a16="http://schemas.microsoft.com/office/drawing/2014/main" id="{0BA81FBA-07E1-9F93-5D36-552B7A7F1AD1}"/>
              </a:ext>
            </a:extLst>
          </p:cNvPr>
          <p:cNvSpPr txBox="1"/>
          <p:nvPr/>
        </p:nvSpPr>
        <p:spPr>
          <a:xfrm>
            <a:off x="1856232" y="3962894"/>
            <a:ext cx="2919389" cy="1477328"/>
          </a:xfrm>
          <a:prstGeom prst="rect">
            <a:avLst/>
          </a:prstGeom>
          <a:noFill/>
        </p:spPr>
        <p:txBody>
          <a:bodyPr wrap="none" rtlCol="0">
            <a:spAutoFit/>
          </a:bodyPr>
          <a:lstStyle/>
          <a:p>
            <a:r>
              <a:rPr lang="fr-FR" dirty="0"/>
              <a:t>Non typé</a:t>
            </a:r>
          </a:p>
          <a:p>
            <a:endParaRPr lang="fr-FR" dirty="0"/>
          </a:p>
          <a:p>
            <a:pPr marL="285750" indent="-285750">
              <a:buFont typeface="Arial" panose="020B0604020202020204" pitchFamily="34" charset="0"/>
              <a:buChar char="•"/>
            </a:pPr>
            <a:r>
              <a:rPr lang="fr-FR" dirty="0"/>
              <a:t>JavaScript (</a:t>
            </a:r>
            <a:r>
              <a:rPr lang="fr-FR" b="1" dirty="0"/>
              <a:t>1996</a:t>
            </a:r>
            <a:r>
              <a:rPr lang="fr-FR" dirty="0"/>
              <a:t>)</a:t>
            </a:r>
          </a:p>
          <a:p>
            <a:pPr marL="285750" indent="-285750">
              <a:buFont typeface="Arial" panose="020B0604020202020204" pitchFamily="34" charset="0"/>
              <a:buChar char="•"/>
            </a:pPr>
            <a:r>
              <a:rPr lang="fr-FR" dirty="0"/>
              <a:t>Python &lt;3.5 (</a:t>
            </a:r>
            <a:r>
              <a:rPr lang="fr-FR" b="1" dirty="0"/>
              <a:t>1991-2015</a:t>
            </a:r>
            <a:r>
              <a:rPr lang="fr-FR" dirty="0"/>
              <a:t>)</a:t>
            </a:r>
          </a:p>
          <a:p>
            <a:pPr marL="285750" indent="-285750">
              <a:buFont typeface="Arial" panose="020B0604020202020204" pitchFamily="34" charset="0"/>
              <a:buChar char="•"/>
            </a:pPr>
            <a:r>
              <a:rPr lang="fr-FR" dirty="0"/>
              <a:t>Matlab (</a:t>
            </a:r>
            <a:r>
              <a:rPr lang="fr-FR" b="1" dirty="0"/>
              <a:t>1984</a:t>
            </a:r>
            <a:r>
              <a:rPr lang="fr-FR" dirty="0"/>
              <a:t>)</a:t>
            </a:r>
          </a:p>
        </p:txBody>
      </p:sp>
      <p:sp>
        <p:nvSpPr>
          <p:cNvPr id="8" name="ZoneTexte 7">
            <a:extLst>
              <a:ext uri="{FF2B5EF4-FFF2-40B4-BE49-F238E27FC236}">
                <a16:creationId xmlns:a16="http://schemas.microsoft.com/office/drawing/2014/main" id="{53269974-0E4E-9236-732B-83633BB1EC52}"/>
              </a:ext>
            </a:extLst>
          </p:cNvPr>
          <p:cNvSpPr txBox="1"/>
          <p:nvPr/>
        </p:nvSpPr>
        <p:spPr>
          <a:xfrm>
            <a:off x="6821235" y="3962894"/>
            <a:ext cx="2369559" cy="1477328"/>
          </a:xfrm>
          <a:prstGeom prst="rect">
            <a:avLst/>
          </a:prstGeom>
          <a:noFill/>
        </p:spPr>
        <p:txBody>
          <a:bodyPr wrap="none" rtlCol="0">
            <a:spAutoFit/>
          </a:bodyPr>
          <a:lstStyle/>
          <a:p>
            <a:r>
              <a:rPr lang="fr-FR" dirty="0"/>
              <a:t>Typé</a:t>
            </a:r>
          </a:p>
          <a:p>
            <a:endParaRPr lang="fr-FR" dirty="0"/>
          </a:p>
          <a:p>
            <a:pPr marL="285750" indent="-285750">
              <a:buFont typeface="Arial" panose="020B0604020202020204" pitchFamily="34" charset="0"/>
              <a:buChar char="•"/>
            </a:pPr>
            <a:r>
              <a:rPr lang="fr-FR" dirty="0"/>
              <a:t>TypeScript (</a:t>
            </a:r>
            <a:r>
              <a:rPr lang="fr-FR" b="1" dirty="0"/>
              <a:t>2012</a:t>
            </a:r>
            <a:r>
              <a:rPr lang="fr-FR" dirty="0"/>
              <a:t>)</a:t>
            </a:r>
          </a:p>
          <a:p>
            <a:pPr marL="285750" indent="-285750">
              <a:buFont typeface="Arial" panose="020B0604020202020204" pitchFamily="34" charset="0"/>
              <a:buChar char="•"/>
            </a:pPr>
            <a:r>
              <a:rPr lang="fr-FR" dirty="0"/>
              <a:t>Python &gt;3.5 (</a:t>
            </a:r>
            <a:r>
              <a:rPr lang="fr-FR" b="1" dirty="0"/>
              <a:t>2015</a:t>
            </a:r>
            <a:r>
              <a:rPr lang="fr-FR" dirty="0"/>
              <a:t>)</a:t>
            </a:r>
          </a:p>
          <a:p>
            <a:pPr marL="285750" indent="-285750">
              <a:buFont typeface="Arial" panose="020B0604020202020204" pitchFamily="34" charset="0"/>
              <a:buChar char="•"/>
            </a:pPr>
            <a:r>
              <a:rPr lang="fr-FR" dirty="0"/>
              <a:t>C / C++ (</a:t>
            </a:r>
            <a:r>
              <a:rPr lang="fr-FR" b="1" dirty="0"/>
              <a:t>1985</a:t>
            </a:r>
            <a:r>
              <a:rPr lang="fr-FR" dirty="0"/>
              <a:t>)</a:t>
            </a:r>
          </a:p>
        </p:txBody>
      </p:sp>
    </p:spTree>
    <p:extLst>
      <p:ext uri="{BB962C8B-B14F-4D97-AF65-F5344CB8AC3E}">
        <p14:creationId xmlns:p14="http://schemas.microsoft.com/office/powerpoint/2010/main" val="353721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Le typage permet de mieux lire du code, même s’il est plus verbeux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16</a:t>
            </a:fld>
            <a:endParaRPr lang="en-US"/>
          </a:p>
        </p:txBody>
      </p:sp>
      <p:pic>
        <p:nvPicPr>
          <p:cNvPr id="10" name="Image 9" descr="Une image contenant texte, capture d’écran, Police&#10;&#10;Description générée automatiquement">
            <a:extLst>
              <a:ext uri="{FF2B5EF4-FFF2-40B4-BE49-F238E27FC236}">
                <a16:creationId xmlns:a16="http://schemas.microsoft.com/office/drawing/2014/main" id="{57FB2DFE-30A7-E717-F900-4B5F0055511A}"/>
              </a:ext>
            </a:extLst>
          </p:cNvPr>
          <p:cNvPicPr>
            <a:picLocks noChangeAspect="1"/>
          </p:cNvPicPr>
          <p:nvPr/>
        </p:nvPicPr>
        <p:blipFill>
          <a:blip r:embed="rId2"/>
          <a:stretch>
            <a:fillRect/>
          </a:stretch>
        </p:blipFill>
        <p:spPr>
          <a:xfrm>
            <a:off x="2912442" y="2737127"/>
            <a:ext cx="6565900" cy="2616200"/>
          </a:xfrm>
          <a:prstGeom prst="rect">
            <a:avLst/>
          </a:prstGeom>
        </p:spPr>
      </p:pic>
      <p:pic>
        <p:nvPicPr>
          <p:cNvPr id="12" name="Image 11">
            <a:extLst>
              <a:ext uri="{FF2B5EF4-FFF2-40B4-BE49-F238E27FC236}">
                <a16:creationId xmlns:a16="http://schemas.microsoft.com/office/drawing/2014/main" id="{70A5CBBB-FBF9-F73C-B5DA-438639C480FB}"/>
              </a:ext>
            </a:extLst>
          </p:cNvPr>
          <p:cNvPicPr>
            <a:picLocks noChangeAspect="1"/>
          </p:cNvPicPr>
          <p:nvPr/>
        </p:nvPicPr>
        <p:blipFill>
          <a:blip r:embed="rId3"/>
          <a:stretch>
            <a:fillRect/>
          </a:stretch>
        </p:blipFill>
        <p:spPr>
          <a:xfrm>
            <a:off x="2912442" y="5575249"/>
            <a:ext cx="6565900" cy="571500"/>
          </a:xfrm>
          <a:prstGeom prst="rect">
            <a:avLst/>
          </a:prstGeom>
        </p:spPr>
      </p:pic>
    </p:spTree>
    <p:extLst>
      <p:ext uri="{BB962C8B-B14F-4D97-AF65-F5344CB8AC3E}">
        <p14:creationId xmlns:p14="http://schemas.microsoft.com/office/powerpoint/2010/main" val="283659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Le typage permet de mieux lire du code, même s’il est plus verbeux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17</a:t>
            </a:fld>
            <a:endParaRPr lang="en-US"/>
          </a:p>
        </p:txBody>
      </p:sp>
      <p:pic>
        <p:nvPicPr>
          <p:cNvPr id="10" name="Image 9">
            <a:extLst>
              <a:ext uri="{FF2B5EF4-FFF2-40B4-BE49-F238E27FC236}">
                <a16:creationId xmlns:a16="http://schemas.microsoft.com/office/drawing/2014/main" id="{57FB2DFE-30A7-E717-F900-4B5F0055511A}"/>
              </a:ext>
            </a:extLst>
          </p:cNvPr>
          <p:cNvPicPr>
            <a:picLocks noChangeAspect="1"/>
          </p:cNvPicPr>
          <p:nvPr/>
        </p:nvPicPr>
        <p:blipFill rotWithShape="1">
          <a:blip r:embed="rId2"/>
          <a:srcRect r="18589" b="64566"/>
          <a:stretch/>
        </p:blipFill>
        <p:spPr>
          <a:xfrm>
            <a:off x="7996981" y="2845077"/>
            <a:ext cx="2387108" cy="927029"/>
          </a:xfrm>
          <a:prstGeom prst="rect">
            <a:avLst/>
          </a:prstGeom>
        </p:spPr>
      </p:pic>
      <p:pic>
        <p:nvPicPr>
          <p:cNvPr id="12" name="Image 11">
            <a:extLst>
              <a:ext uri="{FF2B5EF4-FFF2-40B4-BE49-F238E27FC236}">
                <a16:creationId xmlns:a16="http://schemas.microsoft.com/office/drawing/2014/main" id="{70A5CBBB-FBF9-F73C-B5DA-438639C480FB}"/>
              </a:ext>
            </a:extLst>
          </p:cNvPr>
          <p:cNvPicPr>
            <a:picLocks noChangeAspect="1"/>
          </p:cNvPicPr>
          <p:nvPr/>
        </p:nvPicPr>
        <p:blipFill rotWithShape="1">
          <a:blip r:embed="rId3"/>
          <a:srcRect r="9329"/>
          <a:stretch/>
        </p:blipFill>
        <p:spPr>
          <a:xfrm>
            <a:off x="4729310" y="5575249"/>
            <a:ext cx="2932166" cy="571500"/>
          </a:xfrm>
          <a:prstGeom prst="rect">
            <a:avLst/>
          </a:prstGeom>
        </p:spPr>
      </p:pic>
      <p:sp>
        <p:nvSpPr>
          <p:cNvPr id="13" name="ZoneTexte 12">
            <a:extLst>
              <a:ext uri="{FF2B5EF4-FFF2-40B4-BE49-F238E27FC236}">
                <a16:creationId xmlns:a16="http://schemas.microsoft.com/office/drawing/2014/main" id="{055FA9C4-83CE-4F24-0FBD-7311EA4B3FF0}"/>
              </a:ext>
            </a:extLst>
          </p:cNvPr>
          <p:cNvSpPr txBox="1"/>
          <p:nvPr/>
        </p:nvSpPr>
        <p:spPr>
          <a:xfrm>
            <a:off x="7772400" y="5668650"/>
            <a:ext cx="607859" cy="369332"/>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a:t>
            </a:r>
          </a:p>
        </p:txBody>
      </p:sp>
      <p:pic>
        <p:nvPicPr>
          <p:cNvPr id="15" name="Image 14" descr="Une image contenant texte, capture d’écran, Police, nombre&#10;&#10;Description générée automatiquement">
            <a:extLst>
              <a:ext uri="{FF2B5EF4-FFF2-40B4-BE49-F238E27FC236}">
                <a16:creationId xmlns:a16="http://schemas.microsoft.com/office/drawing/2014/main" id="{43DBDB7E-FCDC-256D-5BDB-AD639EAC4944}"/>
              </a:ext>
            </a:extLst>
          </p:cNvPr>
          <p:cNvPicPr>
            <a:picLocks noChangeAspect="1"/>
          </p:cNvPicPr>
          <p:nvPr/>
        </p:nvPicPr>
        <p:blipFill>
          <a:blip r:embed="rId4"/>
          <a:stretch>
            <a:fillRect/>
          </a:stretch>
        </p:blipFill>
        <p:spPr>
          <a:xfrm>
            <a:off x="4715076" y="2845077"/>
            <a:ext cx="2946400" cy="2400300"/>
          </a:xfrm>
          <a:prstGeom prst="rect">
            <a:avLst/>
          </a:prstGeom>
        </p:spPr>
      </p:pic>
    </p:spTree>
    <p:extLst>
      <p:ext uri="{BB962C8B-B14F-4D97-AF65-F5344CB8AC3E}">
        <p14:creationId xmlns:p14="http://schemas.microsoft.com/office/powerpoint/2010/main" val="25657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4337709" cy="1007858"/>
          </a:xfrm>
        </p:spPr>
        <p:txBody>
          <a:bodyPr/>
          <a:lstStyle/>
          <a:p>
            <a:pPr marL="0" indent="0">
              <a:buNone/>
            </a:pPr>
            <a:r>
              <a:rPr lang="fr-FR" sz="2400" b="1" dirty="0"/>
              <a:t>Les variables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20" name="Image 19" descr="Une image contenant Aliments naturels, pomme, produits, Nourriture locale&#10;&#10;Description générée automatiquement">
            <a:extLst>
              <a:ext uri="{FF2B5EF4-FFF2-40B4-BE49-F238E27FC236}">
                <a16:creationId xmlns:a16="http://schemas.microsoft.com/office/drawing/2014/main" id="{6E93951A-D306-FB3A-581B-B07C4D4086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2814" y="3167164"/>
            <a:ext cx="1266022" cy="1552494"/>
          </a:xfrm>
          <a:prstGeom prst="rect">
            <a:avLst/>
          </a:prstGeom>
        </p:spPr>
      </p:pic>
      <p:sp>
        <p:nvSpPr>
          <p:cNvPr id="22" name="ZoneTexte 21">
            <a:extLst>
              <a:ext uri="{FF2B5EF4-FFF2-40B4-BE49-F238E27FC236}">
                <a16:creationId xmlns:a16="http://schemas.microsoft.com/office/drawing/2014/main" id="{09379B36-12F3-4B6F-7EAA-7E753FE74065}"/>
              </a:ext>
            </a:extLst>
          </p:cNvPr>
          <p:cNvSpPr txBox="1"/>
          <p:nvPr/>
        </p:nvSpPr>
        <p:spPr>
          <a:xfrm>
            <a:off x="2451014" y="3481746"/>
            <a:ext cx="8467997" cy="2308324"/>
          </a:xfrm>
          <a:prstGeom prst="rect">
            <a:avLst/>
          </a:prstGeom>
          <a:noFill/>
        </p:spPr>
        <p:txBody>
          <a:bodyPr wrap="square">
            <a:spAutoFit/>
          </a:bodyPr>
          <a:lstStyle/>
          <a:p>
            <a:pPr marL="0" indent="0">
              <a:buNone/>
            </a:pPr>
            <a:r>
              <a:rPr lang="fr-FR" dirty="0"/>
              <a:t>Un panier </a:t>
            </a:r>
            <a:r>
              <a:rPr lang="fr-FR" i="1" dirty="0"/>
              <a:t>nommé</a:t>
            </a:r>
            <a:r>
              <a:rPr lang="fr-FR" dirty="0"/>
              <a:t> dans lequel on met ce qu’on veut</a:t>
            </a:r>
          </a:p>
          <a:p>
            <a:pPr marL="0" indent="0">
              <a:buNone/>
            </a:pPr>
            <a:r>
              <a:rPr lang="fr-FR" dirty="0"/>
              <a:t>	- nombre, chaine de caractères, tableau, booléen, d’autres paniers…</a:t>
            </a:r>
          </a:p>
          <a:p>
            <a:pPr marL="0" indent="0">
              <a:buNone/>
            </a:pPr>
            <a:endParaRPr lang="fr-FR" dirty="0"/>
          </a:p>
          <a:p>
            <a:pPr marL="0" indent="0">
              <a:buNone/>
            </a:pPr>
            <a:r>
              <a:rPr lang="fr-FR" dirty="0"/>
              <a:t>Généralement, on peut changer le contenu </a:t>
            </a:r>
            <a:r>
              <a:rPr lang="fr-FR" b="1" dirty="0"/>
              <a:t>mais </a:t>
            </a:r>
            <a:r>
              <a:rPr lang="fr-FR" dirty="0"/>
              <a:t>pas changer le type</a:t>
            </a:r>
          </a:p>
          <a:p>
            <a:pPr marL="0" indent="0">
              <a:buNone/>
            </a:pPr>
            <a:r>
              <a:rPr lang="fr-FR" dirty="0"/>
              <a:t>	- changer le nombre de pommes</a:t>
            </a:r>
          </a:p>
          <a:p>
            <a:pPr marL="0" indent="0">
              <a:buNone/>
            </a:pPr>
            <a:r>
              <a:rPr lang="fr-FR" dirty="0"/>
              <a:t>	- mais pas remplacer les pommes par des oranges ou des voitures</a:t>
            </a:r>
          </a:p>
          <a:p>
            <a:pPr marL="0" indent="0">
              <a:buNone/>
            </a:pPr>
            <a:endParaRPr lang="fr-FR" dirty="0"/>
          </a:p>
          <a:p>
            <a:pPr marL="0" indent="0">
              <a:buNone/>
            </a:pPr>
            <a:r>
              <a:rPr lang="fr-FR" dirty="0"/>
              <a:t>Ensuite, on trimbale ce panier où on veut et on peut lire sa valeur quand on veut</a:t>
            </a:r>
          </a:p>
        </p:txBody>
      </p:sp>
      <p:sp>
        <p:nvSpPr>
          <p:cNvPr id="23" name="ZoneTexte 22">
            <a:extLst>
              <a:ext uri="{FF2B5EF4-FFF2-40B4-BE49-F238E27FC236}">
                <a16:creationId xmlns:a16="http://schemas.microsoft.com/office/drawing/2014/main" id="{4EB0C824-00A7-F291-F2D9-54AF12240D4D}"/>
              </a:ext>
            </a:extLst>
          </p:cNvPr>
          <p:cNvSpPr txBox="1"/>
          <p:nvPr/>
        </p:nvSpPr>
        <p:spPr>
          <a:xfrm>
            <a:off x="1422578" y="4608006"/>
            <a:ext cx="306494" cy="369332"/>
          </a:xfrm>
          <a:prstGeom prst="rect">
            <a:avLst/>
          </a:prstGeom>
          <a:noFill/>
        </p:spPr>
        <p:txBody>
          <a:bodyPr wrap="none" rtlCol="0">
            <a:spAutoFit/>
          </a:bodyPr>
          <a:lstStyle/>
          <a:p>
            <a:r>
              <a:rPr lang="fr-FR" dirty="0"/>
              <a:t>p</a:t>
            </a:r>
          </a:p>
        </p:txBody>
      </p:sp>
    </p:spTree>
    <p:extLst>
      <p:ext uri="{BB962C8B-B14F-4D97-AF65-F5344CB8AC3E}">
        <p14:creationId xmlns:p14="http://schemas.microsoft.com/office/powerpoint/2010/main" val="417410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555629" cy="3642778"/>
              </a:xfrm>
            </p:spPr>
            <p:txBody>
              <a:bodyPr/>
              <a:lstStyle/>
              <a:p>
                <a:pPr marL="0" indent="0">
                  <a:buNone/>
                </a:pPr>
                <a:r>
                  <a:rPr lang="fr-FR" sz="2400" b="1" dirty="0"/>
                  <a:t>Les variables</a:t>
                </a:r>
              </a:p>
              <a:p>
                <a:pPr marL="0" indent="0">
                  <a:buNone/>
                </a:pPr>
                <a:r>
                  <a:rPr lang="fr-FR" dirty="0"/>
                  <a:t>Certains langages ne permettent pas de changer une la valeur d’une variable une fois initialisée</a:t>
                </a:r>
              </a:p>
              <a:p>
                <a:pPr marL="0" indent="0">
                  <a:buNone/>
                </a:pPr>
                <a:r>
                  <a:rPr lang="fr-FR" dirty="0"/>
                  <a:t>			ce panier, nommé </a:t>
                </a:r>
                <a:r>
                  <a:rPr lang="fr-FR" dirty="0">
                    <a:latin typeface="Courier New" panose="02070309020205020404" pitchFamily="49" charset="0"/>
                    <a:cs typeface="Courier New" panose="02070309020205020404" pitchFamily="49" charset="0"/>
                  </a:rPr>
                  <a:t>n</a:t>
                </a:r>
                <a:r>
                  <a:rPr lang="fr-FR" dirty="0"/>
                  <a:t>, contient le nombre </a:t>
                </a:r>
                <a14:m>
                  <m:oMath xmlns:m="http://schemas.openxmlformats.org/officeDocument/2006/math">
                    <m:r>
                      <a:rPr lang="fr-FR" b="0" i="1" smtClean="0">
                        <a:latin typeface="Cambria Math" panose="02040503050406030204" pitchFamily="18" charset="0"/>
                      </a:rPr>
                      <m:t>𝜋</m:t>
                    </m:r>
                  </m:oMath>
                </a14:m>
                <a:r>
                  <a:rPr lang="fr-FR" dirty="0"/>
                  <a:t> (approximé)</a:t>
                </a:r>
              </a:p>
              <a:p>
                <a:pPr marL="0" indent="0">
                  <a:buNone/>
                </a:pPr>
                <a:r>
                  <a:rPr lang="fr-FR" dirty="0"/>
                  <a:t>On ne peut pas écrire ensuite</a:t>
                </a:r>
              </a:p>
              <a:p>
                <a:pPr marL="0" indent="0">
                  <a:buNone/>
                </a:pPr>
                <a:r>
                  <a:rPr lang="fr-FR" dirty="0"/>
                  <a:t>			car ce panier a été déclaré comme </a:t>
                </a:r>
                <a:r>
                  <a:rPr lang="fr-FR" b="1" dirty="0">
                    <a:latin typeface="Courier New" panose="02070309020205020404" pitchFamily="49" charset="0"/>
                    <a:cs typeface="Courier New" panose="02070309020205020404" pitchFamily="49" charset="0"/>
                  </a:rPr>
                  <a:t>const</a:t>
                </a:r>
              </a:p>
              <a:p>
                <a:pPr marL="0" indent="0">
                  <a:buNone/>
                </a:pPr>
                <a:r>
                  <a:rPr lang="fr-FR" dirty="0"/>
                  <a:t>En revanche, ici on peut changer sa valeur (</a:t>
                </a:r>
                <a:r>
                  <a:rPr lang="fr-FR" b="1" dirty="0">
                    <a:latin typeface="Courier New" panose="02070309020205020404" pitchFamily="49" charset="0"/>
                    <a:cs typeface="Courier New" panose="02070309020205020404" pitchFamily="49" charset="0"/>
                  </a:rPr>
                  <a:t>let</a:t>
                </a:r>
                <a:r>
                  <a:rPr lang="fr-FR" dirty="0"/>
                  <a:t>), mais toujours pas son type</a:t>
                </a:r>
              </a:p>
              <a:p>
                <a:pPr marL="0" indent="0">
                  <a:buNone/>
                </a:pPr>
                <a:endParaRPr lang="fr-FR" dirty="0"/>
              </a:p>
            </p:txBody>
          </p:sp>
        </mc:Choice>
        <mc:Fallback xmlns="">
          <p:sp>
            <p:nvSpPr>
              <p:cNvPr id="3" name="Espace réservé du contenu 2">
                <a:extLst>
                  <a:ext uri="{FF2B5EF4-FFF2-40B4-BE49-F238E27FC236}">
                    <a16:creationId xmlns:a16="http://schemas.microsoft.com/office/drawing/2014/main" id="{F190C90F-2D2D-88B0-2FA4-A1C289292994}"/>
                  </a:ext>
                </a:extLst>
              </p:cNvPr>
              <p:cNvSpPr>
                <a:spLocks noGrp="1" noRot="1" noChangeAspect="1" noMove="1" noResize="1" noEditPoints="1" noAdjustHandles="1" noChangeArrowheads="1" noChangeShapeType="1" noTextEdit="1"/>
              </p:cNvSpPr>
              <p:nvPr>
                <p:ph idx="1"/>
              </p:nvPr>
            </p:nvSpPr>
            <p:spPr>
              <a:xfrm>
                <a:off x="700635" y="2293126"/>
                <a:ext cx="10555629" cy="3642778"/>
              </a:xfrm>
              <a:blipFill>
                <a:blip r:embed="rId2"/>
                <a:stretch>
                  <a:fillRect l="-962" t="-1042"/>
                </a:stretch>
              </a:blipFill>
            </p:spPr>
            <p:txBody>
              <a:bodyPr/>
              <a:lstStyle/>
              <a:p>
                <a:r>
                  <a:rPr lang="fr-FR">
                    <a:noFill/>
                  </a:rPr>
                  <a:t> </a:t>
                </a:r>
              </a:p>
            </p:txBody>
          </p:sp>
        </mc:Fallback>
      </mc:AlternateContent>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19</a:t>
            </a:fld>
            <a:endParaRPr lang="en-US"/>
          </a:p>
        </p:txBody>
      </p:sp>
      <p:pic>
        <p:nvPicPr>
          <p:cNvPr id="5" name="Image 4" descr="Une image contenant Police, texte, Graphique, capture d’écran&#10;&#10;Description générée automatiquement">
            <a:extLst>
              <a:ext uri="{FF2B5EF4-FFF2-40B4-BE49-F238E27FC236}">
                <a16:creationId xmlns:a16="http://schemas.microsoft.com/office/drawing/2014/main" id="{4E57BA41-7543-D371-280A-A8EDFA4023A6}"/>
              </a:ext>
            </a:extLst>
          </p:cNvPr>
          <p:cNvPicPr>
            <a:picLocks noChangeAspect="1"/>
          </p:cNvPicPr>
          <p:nvPr/>
        </p:nvPicPr>
        <p:blipFill>
          <a:blip r:embed="rId3"/>
          <a:stretch>
            <a:fillRect/>
          </a:stretch>
        </p:blipFill>
        <p:spPr>
          <a:xfrm>
            <a:off x="1207770" y="3329178"/>
            <a:ext cx="2095500" cy="419100"/>
          </a:xfrm>
          <a:prstGeom prst="rect">
            <a:avLst/>
          </a:prstGeom>
        </p:spPr>
      </p:pic>
      <p:pic>
        <p:nvPicPr>
          <p:cNvPr id="8" name="Image 7" descr="Une image contenant Police, horloge, capture d’écran, texte&#10;&#10;Description générée automatiquement">
            <a:extLst>
              <a:ext uri="{FF2B5EF4-FFF2-40B4-BE49-F238E27FC236}">
                <a16:creationId xmlns:a16="http://schemas.microsoft.com/office/drawing/2014/main" id="{77C27F74-E8C9-8E67-6968-4D5215974219}"/>
              </a:ext>
            </a:extLst>
          </p:cNvPr>
          <p:cNvPicPr>
            <a:picLocks noChangeAspect="1"/>
          </p:cNvPicPr>
          <p:nvPr/>
        </p:nvPicPr>
        <p:blipFill>
          <a:blip r:embed="rId4"/>
          <a:stretch>
            <a:fillRect/>
          </a:stretch>
        </p:blipFill>
        <p:spPr>
          <a:xfrm>
            <a:off x="1207770" y="4224243"/>
            <a:ext cx="2095500" cy="419100"/>
          </a:xfrm>
          <a:prstGeom prst="rect">
            <a:avLst/>
          </a:prstGeom>
        </p:spPr>
      </p:pic>
      <p:pic>
        <p:nvPicPr>
          <p:cNvPr id="10" name="Image 9" descr="Une image contenant texte, Police, capture d’écran, nombre&#10;&#10;Description générée automatiquement">
            <a:extLst>
              <a:ext uri="{FF2B5EF4-FFF2-40B4-BE49-F238E27FC236}">
                <a16:creationId xmlns:a16="http://schemas.microsoft.com/office/drawing/2014/main" id="{0E685163-8C46-0195-35BC-C9251142CB62}"/>
              </a:ext>
            </a:extLst>
          </p:cNvPr>
          <p:cNvPicPr>
            <a:picLocks noChangeAspect="1"/>
          </p:cNvPicPr>
          <p:nvPr/>
        </p:nvPicPr>
        <p:blipFill>
          <a:blip r:embed="rId5"/>
          <a:stretch>
            <a:fillRect/>
          </a:stretch>
        </p:blipFill>
        <p:spPr>
          <a:xfrm>
            <a:off x="1207770" y="5119308"/>
            <a:ext cx="3048000" cy="977900"/>
          </a:xfrm>
          <a:prstGeom prst="rect">
            <a:avLst/>
          </a:prstGeom>
        </p:spPr>
      </p:pic>
    </p:spTree>
    <p:extLst>
      <p:ext uri="{BB962C8B-B14F-4D97-AF65-F5344CB8AC3E}">
        <p14:creationId xmlns:p14="http://schemas.microsoft.com/office/powerpoint/2010/main" val="282852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Challenge</a:t>
            </a:r>
          </a:p>
        </p:txBody>
      </p:sp>
      <p:sp>
        <p:nvSpPr>
          <p:cNvPr id="3" name="Espace réservé du contenu 2">
            <a:extLst>
              <a:ext uri="{FF2B5EF4-FFF2-40B4-BE49-F238E27FC236}">
                <a16:creationId xmlns:a16="http://schemas.microsoft.com/office/drawing/2014/main" id="{7D6CFE9C-1CBF-E9E6-47E6-5830CEED2AAE}"/>
              </a:ext>
            </a:extLst>
          </p:cNvPr>
          <p:cNvSpPr>
            <a:spLocks noGrp="1"/>
          </p:cNvSpPr>
          <p:nvPr>
            <p:ph idx="1"/>
          </p:nvPr>
        </p:nvSpPr>
        <p:spPr>
          <a:xfrm>
            <a:off x="690696" y="2293126"/>
            <a:ext cx="6972374" cy="3636088"/>
          </a:xfrm>
        </p:spPr>
        <p:txBody>
          <a:bodyPr/>
          <a:lstStyle/>
          <a:p>
            <a:pPr marL="0" indent="0" algn="just">
              <a:buNone/>
            </a:pPr>
            <a:r>
              <a:rPr lang="fr-FR" b="1" dirty="0"/>
              <a:t>Etant donné des fractures observées sur une surface structurale (joints, stylolites) autour d’un système de failles, retrouver les contraintes tectoniques (orientation et magnitudes relatives) qui ont permis la génération de ces fractures.</a:t>
            </a:r>
          </a:p>
          <a:p>
            <a:pPr marL="0" indent="0">
              <a:buNone/>
            </a:pPr>
            <a:endParaRPr lang="fr-FR" dirty="0"/>
          </a:p>
          <a:p>
            <a:pPr marL="0" indent="0">
              <a:buNone/>
            </a:pPr>
            <a:r>
              <a:rPr lang="fr-FR" dirty="0"/>
              <a:t>Vérifier les résultats avec cette publication :</a:t>
            </a:r>
          </a:p>
          <a:p>
            <a:pPr marL="0" indent="0">
              <a:buNone/>
            </a:pPr>
            <a:r>
              <a:rPr lang="fr-FR" sz="1400" b="0" i="0" dirty="0">
                <a:solidFill>
                  <a:srgbClr val="222222"/>
                </a:solidFill>
                <a:effectLst/>
                <a:latin typeface="Arial" panose="020B0604020202020204" pitchFamily="34" charset="0"/>
              </a:rPr>
              <a:t>Maerten, L., Maerten, F., Lejri, M., &amp; Gillespie, P. (2016). Geomechanical paleostress inversion using fracture data. </a:t>
            </a:r>
            <a:r>
              <a:rPr lang="fr-FR" sz="1400" b="0" i="1" dirty="0">
                <a:solidFill>
                  <a:srgbClr val="222222"/>
                </a:solidFill>
                <a:effectLst/>
                <a:latin typeface="Arial" panose="020B0604020202020204" pitchFamily="34" charset="0"/>
              </a:rPr>
              <a:t>Journal of structural Geology</a:t>
            </a:r>
            <a:r>
              <a:rPr lang="fr-FR" sz="1400" b="0" i="0" dirty="0">
                <a:solidFill>
                  <a:srgbClr val="222222"/>
                </a:solidFill>
                <a:effectLst/>
                <a:latin typeface="Arial" panose="020B0604020202020204" pitchFamily="34" charset="0"/>
              </a:rPr>
              <a:t>, </a:t>
            </a:r>
            <a:r>
              <a:rPr lang="fr-FR" sz="1400" b="0" i="1" dirty="0">
                <a:solidFill>
                  <a:srgbClr val="222222"/>
                </a:solidFill>
                <a:effectLst/>
                <a:latin typeface="Arial" panose="020B0604020202020204" pitchFamily="34" charset="0"/>
              </a:rPr>
              <a:t>89</a:t>
            </a:r>
            <a:r>
              <a:rPr lang="fr-FR" sz="1400" b="0" i="0" dirty="0">
                <a:solidFill>
                  <a:srgbClr val="222222"/>
                </a:solidFill>
                <a:effectLst/>
                <a:latin typeface="Arial" panose="020B0604020202020204" pitchFamily="34" charset="0"/>
              </a:rPr>
              <a:t>, 197-213.</a:t>
            </a:r>
            <a:endParaRPr lang="fr-FR" sz="1600" dirty="0"/>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2</a:t>
            </a:fld>
            <a:endParaRPr lang="en-US"/>
          </a:p>
        </p:txBody>
      </p:sp>
      <p:grpSp>
        <p:nvGrpSpPr>
          <p:cNvPr id="10" name="Groupe 9">
            <a:extLst>
              <a:ext uri="{FF2B5EF4-FFF2-40B4-BE49-F238E27FC236}">
                <a16:creationId xmlns:a16="http://schemas.microsoft.com/office/drawing/2014/main" id="{009E71A0-B454-E6BE-BA54-9C0BD171334F}"/>
              </a:ext>
            </a:extLst>
          </p:cNvPr>
          <p:cNvGrpSpPr/>
          <p:nvPr/>
        </p:nvGrpSpPr>
        <p:grpSpPr>
          <a:xfrm>
            <a:off x="8152576" y="770022"/>
            <a:ext cx="2926415" cy="5259978"/>
            <a:chOff x="6771037" y="770022"/>
            <a:chExt cx="2926415" cy="5259978"/>
          </a:xfrm>
        </p:grpSpPr>
        <p:pic>
          <p:nvPicPr>
            <p:cNvPr id="5" name="Image 4" descr="Une image contenant croquis, dessin, diagramme, squelette&#10;&#10;Description générée automatiquement">
              <a:extLst>
                <a:ext uri="{FF2B5EF4-FFF2-40B4-BE49-F238E27FC236}">
                  <a16:creationId xmlns:a16="http://schemas.microsoft.com/office/drawing/2014/main" id="{754E3734-AC73-08FF-2852-7C60857038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1037" y="770022"/>
              <a:ext cx="2926415" cy="5259978"/>
            </a:xfrm>
            <a:prstGeom prst="rect">
              <a:avLst/>
            </a:prstGeom>
          </p:spPr>
        </p:pic>
        <p:sp>
          <p:nvSpPr>
            <p:cNvPr id="7" name="Rectangle 6">
              <a:extLst>
                <a:ext uri="{FF2B5EF4-FFF2-40B4-BE49-F238E27FC236}">
                  <a16:creationId xmlns:a16="http://schemas.microsoft.com/office/drawing/2014/main" id="{9DB89E17-A3FC-AC6E-0A56-798EE870756D}"/>
                </a:ext>
              </a:extLst>
            </p:cNvPr>
            <p:cNvSpPr/>
            <p:nvPr/>
          </p:nvSpPr>
          <p:spPr>
            <a:xfrm>
              <a:off x="6959600" y="944321"/>
              <a:ext cx="171450" cy="166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0F180B2-443F-22AD-12DD-30E937CBD459}"/>
                </a:ext>
              </a:extLst>
            </p:cNvPr>
            <p:cNvSpPr/>
            <p:nvPr/>
          </p:nvSpPr>
          <p:spPr>
            <a:xfrm>
              <a:off x="8705850" y="969721"/>
              <a:ext cx="171450" cy="166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99D4CD72-FF0F-0070-B69E-3EBBC578A6A4}"/>
                </a:ext>
              </a:extLst>
            </p:cNvPr>
            <p:cNvSpPr/>
            <p:nvPr/>
          </p:nvSpPr>
          <p:spPr>
            <a:xfrm>
              <a:off x="6959600" y="1679575"/>
              <a:ext cx="254000" cy="94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3515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sz="2400" b="1" dirty="0"/>
              <a:t>Les variables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20</a:t>
            </a:fld>
            <a:endParaRPr lang="en-US"/>
          </a:p>
        </p:txBody>
      </p:sp>
      <p:pic>
        <p:nvPicPr>
          <p:cNvPr id="5" name="Image 4" descr="Une image contenant texte, Police, capture d’écran, nombre&#10;&#10;Description générée automatiquement">
            <a:extLst>
              <a:ext uri="{FF2B5EF4-FFF2-40B4-BE49-F238E27FC236}">
                <a16:creationId xmlns:a16="http://schemas.microsoft.com/office/drawing/2014/main" id="{C31006A1-8482-6152-A49C-8377386C5984}"/>
              </a:ext>
            </a:extLst>
          </p:cNvPr>
          <p:cNvPicPr>
            <a:picLocks noChangeAspect="1"/>
          </p:cNvPicPr>
          <p:nvPr/>
        </p:nvPicPr>
        <p:blipFill>
          <a:blip r:embed="rId2"/>
          <a:stretch>
            <a:fillRect/>
          </a:stretch>
        </p:blipFill>
        <p:spPr>
          <a:xfrm>
            <a:off x="4171950" y="2895806"/>
            <a:ext cx="3848100" cy="1536700"/>
          </a:xfrm>
          <a:prstGeom prst="rect">
            <a:avLst/>
          </a:prstGeom>
        </p:spPr>
      </p:pic>
      <p:pic>
        <p:nvPicPr>
          <p:cNvPr id="8" name="Image 7" descr="Une image contenant texte, capture d’écran, Police, conception&#10;&#10;Description générée automatiquement">
            <a:extLst>
              <a:ext uri="{FF2B5EF4-FFF2-40B4-BE49-F238E27FC236}">
                <a16:creationId xmlns:a16="http://schemas.microsoft.com/office/drawing/2014/main" id="{5D4EC6AB-B703-6950-16B1-00575A0ECBD4}"/>
              </a:ext>
            </a:extLst>
          </p:cNvPr>
          <p:cNvPicPr>
            <a:picLocks noChangeAspect="1"/>
          </p:cNvPicPr>
          <p:nvPr/>
        </p:nvPicPr>
        <p:blipFill>
          <a:blip r:embed="rId3"/>
          <a:stretch>
            <a:fillRect/>
          </a:stretch>
        </p:blipFill>
        <p:spPr>
          <a:xfrm>
            <a:off x="199890" y="2895806"/>
            <a:ext cx="3848100" cy="1536700"/>
          </a:xfrm>
          <a:prstGeom prst="rect">
            <a:avLst/>
          </a:prstGeom>
        </p:spPr>
      </p:pic>
      <p:pic>
        <p:nvPicPr>
          <p:cNvPr id="10" name="Image 9" descr="Une image contenant texte, Police, capture d’écran&#10;&#10;Description générée automatiquement">
            <a:extLst>
              <a:ext uri="{FF2B5EF4-FFF2-40B4-BE49-F238E27FC236}">
                <a16:creationId xmlns:a16="http://schemas.microsoft.com/office/drawing/2014/main" id="{7692A054-E468-EFEE-4410-5FCF04DC3CA1}"/>
              </a:ext>
            </a:extLst>
          </p:cNvPr>
          <p:cNvPicPr>
            <a:picLocks noChangeAspect="1"/>
          </p:cNvPicPr>
          <p:nvPr/>
        </p:nvPicPr>
        <p:blipFill>
          <a:blip r:embed="rId4"/>
          <a:stretch>
            <a:fillRect/>
          </a:stretch>
        </p:blipFill>
        <p:spPr>
          <a:xfrm>
            <a:off x="8144010" y="2895806"/>
            <a:ext cx="3848100" cy="1536700"/>
          </a:xfrm>
          <a:prstGeom prst="rect">
            <a:avLst/>
          </a:prstGeom>
        </p:spPr>
      </p:pic>
      <p:pic>
        <p:nvPicPr>
          <p:cNvPr id="12" name="Image 11" descr="Une image contenant texte, Police, capture d’écran&#10;&#10;Description générée automatiquement">
            <a:extLst>
              <a:ext uri="{FF2B5EF4-FFF2-40B4-BE49-F238E27FC236}">
                <a16:creationId xmlns:a16="http://schemas.microsoft.com/office/drawing/2014/main" id="{7294A747-58A5-F832-EE28-4009EAEF21A9}"/>
              </a:ext>
            </a:extLst>
          </p:cNvPr>
          <p:cNvPicPr>
            <a:picLocks noChangeAspect="1"/>
          </p:cNvPicPr>
          <p:nvPr/>
        </p:nvPicPr>
        <p:blipFill>
          <a:blip r:embed="rId5"/>
          <a:stretch>
            <a:fillRect/>
          </a:stretch>
        </p:blipFill>
        <p:spPr>
          <a:xfrm>
            <a:off x="4171950" y="4562538"/>
            <a:ext cx="3848100" cy="1536700"/>
          </a:xfrm>
          <a:prstGeom prst="rect">
            <a:avLst/>
          </a:prstGeom>
        </p:spPr>
      </p:pic>
      <p:sp>
        <p:nvSpPr>
          <p:cNvPr id="13" name="ZoneTexte 12">
            <a:extLst>
              <a:ext uri="{FF2B5EF4-FFF2-40B4-BE49-F238E27FC236}">
                <a16:creationId xmlns:a16="http://schemas.microsoft.com/office/drawing/2014/main" id="{EC86F29C-51A3-EBE0-8B42-3AF7E196A9FC}"/>
              </a:ext>
            </a:extLst>
          </p:cNvPr>
          <p:cNvSpPr txBox="1"/>
          <p:nvPr/>
        </p:nvSpPr>
        <p:spPr>
          <a:xfrm>
            <a:off x="1678144" y="4432506"/>
            <a:ext cx="910827" cy="369332"/>
          </a:xfrm>
          <a:prstGeom prst="rect">
            <a:avLst/>
          </a:prstGeom>
          <a:noFill/>
        </p:spPr>
        <p:txBody>
          <a:bodyPr wrap="none" rtlCol="0">
            <a:spAutoFit/>
          </a:bodyPr>
          <a:lstStyle/>
          <a:p>
            <a:r>
              <a:rPr lang="fr-FR" b="1" dirty="0"/>
              <a:t>Python</a:t>
            </a:r>
          </a:p>
        </p:txBody>
      </p:sp>
      <p:sp>
        <p:nvSpPr>
          <p:cNvPr id="14" name="ZoneTexte 13">
            <a:extLst>
              <a:ext uri="{FF2B5EF4-FFF2-40B4-BE49-F238E27FC236}">
                <a16:creationId xmlns:a16="http://schemas.microsoft.com/office/drawing/2014/main" id="{26E25754-CF37-2721-14BD-4F8D3EA0A856}"/>
              </a:ext>
            </a:extLst>
          </p:cNvPr>
          <p:cNvSpPr txBox="1"/>
          <p:nvPr/>
        </p:nvSpPr>
        <p:spPr>
          <a:xfrm>
            <a:off x="5510487" y="2526474"/>
            <a:ext cx="1216167" cy="369332"/>
          </a:xfrm>
          <a:prstGeom prst="rect">
            <a:avLst/>
          </a:prstGeom>
          <a:noFill/>
        </p:spPr>
        <p:txBody>
          <a:bodyPr wrap="none" rtlCol="0">
            <a:spAutoFit/>
          </a:bodyPr>
          <a:lstStyle/>
          <a:p>
            <a:r>
              <a:rPr lang="fr-FR" b="1" dirty="0"/>
              <a:t>JavaScript</a:t>
            </a:r>
          </a:p>
        </p:txBody>
      </p:sp>
      <p:sp>
        <p:nvSpPr>
          <p:cNvPr id="15" name="ZoneTexte 14">
            <a:extLst>
              <a:ext uri="{FF2B5EF4-FFF2-40B4-BE49-F238E27FC236}">
                <a16:creationId xmlns:a16="http://schemas.microsoft.com/office/drawing/2014/main" id="{4C258210-8573-945D-0B4E-BCBE362A8636}"/>
              </a:ext>
            </a:extLst>
          </p:cNvPr>
          <p:cNvSpPr txBox="1"/>
          <p:nvPr/>
        </p:nvSpPr>
        <p:spPr>
          <a:xfrm>
            <a:off x="9445966" y="4432506"/>
            <a:ext cx="1285929" cy="369332"/>
          </a:xfrm>
          <a:prstGeom prst="rect">
            <a:avLst/>
          </a:prstGeom>
          <a:noFill/>
        </p:spPr>
        <p:txBody>
          <a:bodyPr wrap="none" rtlCol="0">
            <a:spAutoFit/>
          </a:bodyPr>
          <a:lstStyle/>
          <a:p>
            <a:r>
              <a:rPr lang="fr-FR" b="1" dirty="0"/>
              <a:t>TypeScript</a:t>
            </a:r>
          </a:p>
        </p:txBody>
      </p:sp>
      <p:sp>
        <p:nvSpPr>
          <p:cNvPr id="16" name="ZoneTexte 15">
            <a:extLst>
              <a:ext uri="{FF2B5EF4-FFF2-40B4-BE49-F238E27FC236}">
                <a16:creationId xmlns:a16="http://schemas.microsoft.com/office/drawing/2014/main" id="{0304D4DF-9B9D-6F23-6C9B-C5482B2B9FE2}"/>
              </a:ext>
            </a:extLst>
          </p:cNvPr>
          <p:cNvSpPr txBox="1"/>
          <p:nvPr/>
        </p:nvSpPr>
        <p:spPr>
          <a:xfrm>
            <a:off x="5766422" y="6146807"/>
            <a:ext cx="667170" cy="369332"/>
          </a:xfrm>
          <a:prstGeom prst="rect">
            <a:avLst/>
          </a:prstGeom>
          <a:noFill/>
        </p:spPr>
        <p:txBody>
          <a:bodyPr wrap="none" rtlCol="0">
            <a:spAutoFit/>
          </a:bodyPr>
          <a:lstStyle/>
          <a:p>
            <a:r>
              <a:rPr lang="fr-FR" b="1" dirty="0"/>
              <a:t>C++</a:t>
            </a:r>
          </a:p>
        </p:txBody>
      </p:sp>
    </p:spTree>
    <p:extLst>
      <p:ext uri="{BB962C8B-B14F-4D97-AF65-F5344CB8AC3E}">
        <p14:creationId xmlns:p14="http://schemas.microsoft.com/office/powerpoint/2010/main" val="60752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7876835" cy="738309"/>
          </a:xfrm>
        </p:spPr>
        <p:txBody>
          <a:bodyPr/>
          <a:lstStyle/>
          <a:p>
            <a:pPr marL="0" indent="0">
              <a:buNone/>
            </a:pPr>
            <a:r>
              <a:rPr lang="fr-FR" sz="2400" b="1" dirty="0"/>
              <a:t>Les variables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21</a:t>
            </a:fld>
            <a:endParaRPr lang="en-US"/>
          </a:p>
        </p:txBody>
      </p:sp>
      <p:pic>
        <p:nvPicPr>
          <p:cNvPr id="7" name="Image 6" descr="Une image contenant texte, capture d’écran, Police&#10;&#10;Description générée automatiquement">
            <a:extLst>
              <a:ext uri="{FF2B5EF4-FFF2-40B4-BE49-F238E27FC236}">
                <a16:creationId xmlns:a16="http://schemas.microsoft.com/office/drawing/2014/main" id="{3CEA0690-21D9-1BD4-4142-50746A2EC379}"/>
              </a:ext>
            </a:extLst>
          </p:cNvPr>
          <p:cNvPicPr>
            <a:picLocks noChangeAspect="1"/>
          </p:cNvPicPr>
          <p:nvPr/>
        </p:nvPicPr>
        <p:blipFill>
          <a:blip r:embed="rId2"/>
          <a:stretch>
            <a:fillRect/>
          </a:stretch>
        </p:blipFill>
        <p:spPr>
          <a:xfrm>
            <a:off x="1221144" y="2893433"/>
            <a:ext cx="5130800" cy="2895600"/>
          </a:xfrm>
          <a:prstGeom prst="rect">
            <a:avLst/>
          </a:prstGeom>
        </p:spPr>
      </p:pic>
      <p:sp>
        <p:nvSpPr>
          <p:cNvPr id="9" name="ZoneTexte 8">
            <a:extLst>
              <a:ext uri="{FF2B5EF4-FFF2-40B4-BE49-F238E27FC236}">
                <a16:creationId xmlns:a16="http://schemas.microsoft.com/office/drawing/2014/main" id="{3A95ECD8-FA75-FAC6-53A7-10F014AF4454}"/>
              </a:ext>
            </a:extLst>
          </p:cNvPr>
          <p:cNvSpPr txBox="1"/>
          <p:nvPr/>
        </p:nvSpPr>
        <p:spPr>
          <a:xfrm>
            <a:off x="6450496" y="3894633"/>
            <a:ext cx="4253947" cy="1015663"/>
          </a:xfrm>
          <a:prstGeom prst="rect">
            <a:avLst/>
          </a:prstGeom>
          <a:noFill/>
        </p:spPr>
        <p:txBody>
          <a:bodyPr wrap="square" rtlCol="0">
            <a:spAutoFit/>
          </a:bodyPr>
          <a:lstStyle/>
          <a:p>
            <a:r>
              <a:rPr lang="fr-FR" sz="2000" dirty="0"/>
              <a:t>Et on peut déclarer des variables de n’importe quel type</a:t>
            </a:r>
          </a:p>
          <a:p>
            <a:endParaRPr lang="fr-FR" sz="2000" dirty="0"/>
          </a:p>
        </p:txBody>
      </p:sp>
    </p:spTree>
    <p:extLst>
      <p:ext uri="{BB962C8B-B14F-4D97-AF65-F5344CB8AC3E}">
        <p14:creationId xmlns:p14="http://schemas.microsoft.com/office/powerpoint/2010/main" val="4010881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790730" cy="3642778"/>
          </a:xfrm>
        </p:spPr>
        <p:txBody>
          <a:bodyPr/>
          <a:lstStyle/>
          <a:p>
            <a:pPr marL="0" indent="0">
              <a:buNone/>
            </a:pPr>
            <a:r>
              <a:rPr lang="fr-FR" sz="2400" b="1" dirty="0"/>
              <a:t>Les variables : Valeur </a:t>
            </a:r>
            <a:r>
              <a:rPr lang="fr-FR" sz="2400" dirty="0"/>
              <a:t>versus </a:t>
            </a:r>
            <a:r>
              <a:rPr lang="fr-FR" sz="2400" b="1" dirty="0"/>
              <a:t>référence</a:t>
            </a:r>
          </a:p>
          <a:p>
            <a:pPr marL="457200" indent="-457200">
              <a:buFont typeface="+mj-lt"/>
              <a:buAutoNum type="arabicPeriod"/>
            </a:pPr>
            <a:r>
              <a:rPr lang="fr-FR" dirty="0"/>
              <a:t>Imaginez que vous devez vous trimbaler quelques nombres.</a:t>
            </a:r>
          </a:p>
          <a:p>
            <a:pPr marL="457200" indent="-457200">
              <a:buFont typeface="+mj-lt"/>
              <a:buAutoNum type="arabicPeriod"/>
            </a:pPr>
            <a:r>
              <a:rPr lang="fr-FR" dirty="0"/>
              <a:t>Imaginez que vous devez vous trimbaler un grand tableau de nombres (par exemple 1 million).</a:t>
            </a:r>
          </a:p>
          <a:p>
            <a:pPr marL="0" indent="0">
              <a:buNone/>
            </a:pPr>
            <a:endParaRPr lang="fr-FR" dirty="0"/>
          </a:p>
          <a:p>
            <a:pPr marL="0" indent="0">
              <a:buNone/>
            </a:pPr>
            <a:r>
              <a:rPr lang="fr-FR" dirty="0"/>
              <a:t>Quelles sont les différences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22</a:t>
            </a:fld>
            <a:endParaRPr lang="en-US"/>
          </a:p>
        </p:txBody>
      </p:sp>
    </p:spTree>
    <p:extLst>
      <p:ext uri="{BB962C8B-B14F-4D97-AF65-F5344CB8AC3E}">
        <p14:creationId xmlns:p14="http://schemas.microsoft.com/office/powerpoint/2010/main" val="222912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790730" cy="3642778"/>
          </a:xfrm>
        </p:spPr>
        <p:txBody>
          <a:bodyPr/>
          <a:lstStyle/>
          <a:p>
            <a:pPr marL="0" indent="0">
              <a:buNone/>
            </a:pPr>
            <a:r>
              <a:rPr lang="fr-FR" sz="2400" b="1" dirty="0"/>
              <a:t>Les variables : Valeur </a:t>
            </a:r>
            <a:r>
              <a:rPr lang="fr-FR" sz="2400" dirty="0"/>
              <a:t>versus </a:t>
            </a:r>
            <a:r>
              <a:rPr lang="fr-FR" sz="2400" b="1" dirty="0"/>
              <a:t>référence</a:t>
            </a:r>
          </a:p>
          <a:p>
            <a:pPr marL="0" indent="0">
              <a:buNone/>
            </a:pPr>
            <a:r>
              <a:rPr lang="fr-FR" dirty="0"/>
              <a:t>Si la copie des variables ne pose pas de problème de </a:t>
            </a:r>
            <a:r>
              <a:rPr lang="fr-FR" b="1" dirty="0"/>
              <a:t>temps</a:t>
            </a:r>
            <a:r>
              <a:rPr lang="fr-FR" dirty="0"/>
              <a:t> ou de </a:t>
            </a:r>
            <a:r>
              <a:rPr lang="fr-FR" b="1" dirty="0"/>
              <a:t>mémoire</a:t>
            </a:r>
            <a:r>
              <a:rPr lang="fr-FR" dirty="0"/>
              <a:t> </a:t>
            </a:r>
            <a:r>
              <a:rPr lang="fr-FR" dirty="0">
                <a:sym typeface="Wingdings" pitchFamily="2" charset="2"/>
              </a:rPr>
              <a:t> on trimbale par </a:t>
            </a:r>
            <a:r>
              <a:rPr lang="fr-FR" b="1" dirty="0">
                <a:sym typeface="Wingdings" pitchFamily="2" charset="2"/>
              </a:rPr>
              <a:t>valeur</a:t>
            </a:r>
          </a:p>
          <a:p>
            <a:pPr marL="0" indent="0">
              <a:buNone/>
            </a:pPr>
            <a:r>
              <a:rPr lang="fr-FR" dirty="0">
                <a:sym typeface="Wingdings" pitchFamily="2" charset="2"/>
              </a:rPr>
              <a:t>Sinon, on trimbale par </a:t>
            </a:r>
            <a:r>
              <a:rPr lang="fr-FR" b="1" dirty="0">
                <a:sym typeface="Wingdings" pitchFamily="2" charset="2"/>
              </a:rPr>
              <a:t>référence</a:t>
            </a:r>
            <a:r>
              <a:rPr lang="fr-FR" dirty="0">
                <a:sym typeface="Wingdings" pitchFamily="2" charset="2"/>
              </a:rPr>
              <a:t> !</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23</a:t>
            </a:fld>
            <a:endParaRPr lang="en-US"/>
          </a:p>
        </p:txBody>
      </p:sp>
    </p:spTree>
    <p:extLst>
      <p:ext uri="{BB962C8B-B14F-4D97-AF65-F5344CB8AC3E}">
        <p14:creationId xmlns:p14="http://schemas.microsoft.com/office/powerpoint/2010/main" val="3243439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7638295" cy="738309"/>
          </a:xfrm>
        </p:spPr>
        <p:txBody>
          <a:bodyPr/>
          <a:lstStyle/>
          <a:p>
            <a:pPr marL="0" indent="0">
              <a:buNone/>
            </a:pPr>
            <a:r>
              <a:rPr lang="fr-FR" sz="2400" b="1" dirty="0"/>
              <a:t>Les variables : Valeur </a:t>
            </a:r>
            <a:r>
              <a:rPr lang="fr-FR" sz="2400" dirty="0"/>
              <a:t>versus </a:t>
            </a:r>
            <a:r>
              <a:rPr lang="fr-FR" sz="2400" b="1" dirty="0"/>
              <a:t>référence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24</a:t>
            </a:fld>
            <a:endParaRPr lang="en-US"/>
          </a:p>
        </p:txBody>
      </p:sp>
      <p:pic>
        <p:nvPicPr>
          <p:cNvPr id="5" name="Image 4" descr="Une image contenant texte, capture d’écran, Police&#10;&#10;Description générée automatiquement">
            <a:extLst>
              <a:ext uri="{FF2B5EF4-FFF2-40B4-BE49-F238E27FC236}">
                <a16:creationId xmlns:a16="http://schemas.microsoft.com/office/drawing/2014/main" id="{0C19EEDF-A60C-8F08-F1A3-47EFBACDB367}"/>
              </a:ext>
            </a:extLst>
          </p:cNvPr>
          <p:cNvPicPr>
            <a:picLocks noChangeAspect="1"/>
          </p:cNvPicPr>
          <p:nvPr/>
        </p:nvPicPr>
        <p:blipFill>
          <a:blip r:embed="rId2"/>
          <a:stretch>
            <a:fillRect/>
          </a:stretch>
        </p:blipFill>
        <p:spPr>
          <a:xfrm>
            <a:off x="1397279" y="2733261"/>
            <a:ext cx="4394200" cy="2603500"/>
          </a:xfrm>
          <a:prstGeom prst="rect">
            <a:avLst/>
          </a:prstGeom>
        </p:spPr>
      </p:pic>
      <p:pic>
        <p:nvPicPr>
          <p:cNvPr id="7" name="Image 6" descr="Une image contenant texte, capture d’écran, Police&#10;&#10;Description générée automatiquement">
            <a:extLst>
              <a:ext uri="{FF2B5EF4-FFF2-40B4-BE49-F238E27FC236}">
                <a16:creationId xmlns:a16="http://schemas.microsoft.com/office/drawing/2014/main" id="{3BB5C9BD-4309-4B03-50CB-312ECB56BA6D}"/>
              </a:ext>
            </a:extLst>
          </p:cNvPr>
          <p:cNvPicPr>
            <a:picLocks noChangeAspect="1"/>
          </p:cNvPicPr>
          <p:nvPr/>
        </p:nvPicPr>
        <p:blipFill>
          <a:blip r:embed="rId3"/>
          <a:stretch>
            <a:fillRect/>
          </a:stretch>
        </p:blipFill>
        <p:spPr>
          <a:xfrm>
            <a:off x="6082474" y="2724814"/>
            <a:ext cx="4559300" cy="2603500"/>
          </a:xfrm>
          <a:prstGeom prst="rect">
            <a:avLst/>
          </a:prstGeom>
        </p:spPr>
      </p:pic>
      <p:pic>
        <p:nvPicPr>
          <p:cNvPr id="9" name="Image 8" descr="Une image contenant texte, capture d’écran, Police, Graphique&#10;&#10;Description générée automatiquement">
            <a:extLst>
              <a:ext uri="{FF2B5EF4-FFF2-40B4-BE49-F238E27FC236}">
                <a16:creationId xmlns:a16="http://schemas.microsoft.com/office/drawing/2014/main" id="{21901C5B-577E-9F09-3E3B-5B09FA07B5DD}"/>
              </a:ext>
            </a:extLst>
          </p:cNvPr>
          <p:cNvPicPr>
            <a:picLocks noChangeAspect="1"/>
          </p:cNvPicPr>
          <p:nvPr/>
        </p:nvPicPr>
        <p:blipFill rotWithShape="1">
          <a:blip r:embed="rId4"/>
          <a:srcRect r="3621"/>
          <a:stretch/>
        </p:blipFill>
        <p:spPr>
          <a:xfrm>
            <a:off x="1397279" y="5433996"/>
            <a:ext cx="4394200" cy="685800"/>
          </a:xfrm>
          <a:prstGeom prst="rect">
            <a:avLst/>
          </a:prstGeom>
        </p:spPr>
      </p:pic>
      <p:pic>
        <p:nvPicPr>
          <p:cNvPr id="11" name="Image 10" descr="Une image contenant texte, Police, capture d’écran, horloge&#10;&#10;Description générée automatiquement">
            <a:extLst>
              <a:ext uri="{FF2B5EF4-FFF2-40B4-BE49-F238E27FC236}">
                <a16:creationId xmlns:a16="http://schemas.microsoft.com/office/drawing/2014/main" id="{35437218-7458-4F50-718B-6A1058EEFB28}"/>
              </a:ext>
            </a:extLst>
          </p:cNvPr>
          <p:cNvPicPr>
            <a:picLocks noChangeAspect="1"/>
          </p:cNvPicPr>
          <p:nvPr/>
        </p:nvPicPr>
        <p:blipFill>
          <a:blip r:embed="rId5"/>
          <a:stretch>
            <a:fillRect/>
          </a:stretch>
        </p:blipFill>
        <p:spPr>
          <a:xfrm>
            <a:off x="6096000" y="5417102"/>
            <a:ext cx="4559300" cy="685800"/>
          </a:xfrm>
          <a:prstGeom prst="rect">
            <a:avLst/>
          </a:prstGeom>
        </p:spPr>
      </p:pic>
      <p:sp>
        <p:nvSpPr>
          <p:cNvPr id="12" name="ZoneTexte 11">
            <a:extLst>
              <a:ext uri="{FF2B5EF4-FFF2-40B4-BE49-F238E27FC236}">
                <a16:creationId xmlns:a16="http://schemas.microsoft.com/office/drawing/2014/main" id="{3FE66504-1F1D-5BD7-01AB-9AEF0DA1163B}"/>
              </a:ext>
            </a:extLst>
          </p:cNvPr>
          <p:cNvSpPr txBox="1"/>
          <p:nvPr/>
        </p:nvSpPr>
        <p:spPr>
          <a:xfrm>
            <a:off x="7546886" y="6191690"/>
            <a:ext cx="1584088" cy="369332"/>
          </a:xfrm>
          <a:prstGeom prst="rect">
            <a:avLst/>
          </a:prstGeom>
          <a:noFill/>
        </p:spPr>
        <p:txBody>
          <a:bodyPr wrap="none" rtlCol="0">
            <a:spAutoFit/>
          </a:bodyPr>
          <a:lstStyle/>
          <a:p>
            <a:r>
              <a:rPr lang="fr-FR" dirty="0"/>
              <a:t>Même tableau</a:t>
            </a:r>
          </a:p>
        </p:txBody>
      </p:sp>
      <p:sp>
        <p:nvSpPr>
          <p:cNvPr id="13" name="ZoneTexte 12">
            <a:extLst>
              <a:ext uri="{FF2B5EF4-FFF2-40B4-BE49-F238E27FC236}">
                <a16:creationId xmlns:a16="http://schemas.microsoft.com/office/drawing/2014/main" id="{58EF2D0A-5BA4-7A4A-C00F-B5478DBB522E}"/>
              </a:ext>
            </a:extLst>
          </p:cNvPr>
          <p:cNvSpPr txBox="1"/>
          <p:nvPr/>
        </p:nvSpPr>
        <p:spPr>
          <a:xfrm>
            <a:off x="2469872" y="6194704"/>
            <a:ext cx="2249014" cy="369332"/>
          </a:xfrm>
          <a:prstGeom prst="rect">
            <a:avLst/>
          </a:prstGeom>
          <a:noFill/>
        </p:spPr>
        <p:txBody>
          <a:bodyPr wrap="none" rtlCol="0">
            <a:spAutoFit/>
          </a:bodyPr>
          <a:lstStyle/>
          <a:p>
            <a:r>
              <a:rPr lang="fr-FR" dirty="0"/>
              <a:t>Pas la même variable</a:t>
            </a:r>
          </a:p>
        </p:txBody>
      </p:sp>
    </p:spTree>
    <p:extLst>
      <p:ext uri="{BB962C8B-B14F-4D97-AF65-F5344CB8AC3E}">
        <p14:creationId xmlns:p14="http://schemas.microsoft.com/office/powerpoint/2010/main" val="415336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sz="2400" b="1" dirty="0"/>
              <a:t>Les boucles</a:t>
            </a:r>
          </a:p>
          <a:p>
            <a:pPr marL="457200" indent="-457200">
              <a:buFont typeface="+mj-lt"/>
              <a:buAutoNum type="arabicPeriod"/>
            </a:pPr>
            <a:r>
              <a:rPr lang="fr-FR" dirty="0"/>
              <a:t>Elles servent à faire varier une variable d’une valeur de départ, vers une valeur d’arrivée</a:t>
            </a:r>
          </a:p>
          <a:p>
            <a:pPr marL="457200" indent="-457200">
              <a:buFont typeface="+mj-lt"/>
              <a:buAutoNum type="arabicPeriod"/>
            </a:pPr>
            <a:r>
              <a:rPr lang="fr-FR" dirty="0"/>
              <a:t>Elles servent à </a:t>
            </a:r>
            <a:r>
              <a:rPr lang="fr-FR" b="1" dirty="0"/>
              <a:t>itérer </a:t>
            </a:r>
            <a:r>
              <a:rPr lang="fr-FR" dirty="0"/>
              <a:t>sur des tableaux…</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25</a:t>
            </a:fld>
            <a:endParaRPr lang="en-US"/>
          </a:p>
        </p:txBody>
      </p:sp>
      <p:pic>
        <p:nvPicPr>
          <p:cNvPr id="5" name="Image 4" descr="Une image contenant texte, Police, capture d’écran&#10;&#10;Description générée automatiquement">
            <a:extLst>
              <a:ext uri="{FF2B5EF4-FFF2-40B4-BE49-F238E27FC236}">
                <a16:creationId xmlns:a16="http://schemas.microsoft.com/office/drawing/2014/main" id="{FFC3D511-1AD8-4FC1-FA56-23EB089E331E}"/>
              </a:ext>
            </a:extLst>
          </p:cNvPr>
          <p:cNvPicPr>
            <a:picLocks noChangeAspect="1"/>
          </p:cNvPicPr>
          <p:nvPr/>
        </p:nvPicPr>
        <p:blipFill>
          <a:blip r:embed="rId2"/>
          <a:stretch>
            <a:fillRect/>
          </a:stretch>
        </p:blipFill>
        <p:spPr>
          <a:xfrm>
            <a:off x="800100" y="3762186"/>
            <a:ext cx="3124200" cy="1028700"/>
          </a:xfrm>
          <a:prstGeom prst="rect">
            <a:avLst/>
          </a:prstGeom>
        </p:spPr>
      </p:pic>
      <p:pic>
        <p:nvPicPr>
          <p:cNvPr id="8" name="Image 7" descr="Une image contenant texte, Police, capture d’écran, horloge&#10;&#10;Description générée automatiquement">
            <a:extLst>
              <a:ext uri="{FF2B5EF4-FFF2-40B4-BE49-F238E27FC236}">
                <a16:creationId xmlns:a16="http://schemas.microsoft.com/office/drawing/2014/main" id="{4C131793-AB6C-7BB6-EE80-8BC3412379C2}"/>
              </a:ext>
            </a:extLst>
          </p:cNvPr>
          <p:cNvPicPr>
            <a:picLocks noChangeAspect="1"/>
          </p:cNvPicPr>
          <p:nvPr/>
        </p:nvPicPr>
        <p:blipFill>
          <a:blip r:embed="rId3"/>
          <a:stretch>
            <a:fillRect/>
          </a:stretch>
        </p:blipFill>
        <p:spPr>
          <a:xfrm>
            <a:off x="800100" y="4954758"/>
            <a:ext cx="3124200" cy="1028700"/>
          </a:xfrm>
          <a:prstGeom prst="rect">
            <a:avLst/>
          </a:prstGeom>
        </p:spPr>
      </p:pic>
      <p:sp>
        <p:nvSpPr>
          <p:cNvPr id="9" name="ZoneTexte 8">
            <a:extLst>
              <a:ext uri="{FF2B5EF4-FFF2-40B4-BE49-F238E27FC236}">
                <a16:creationId xmlns:a16="http://schemas.microsoft.com/office/drawing/2014/main" id="{E8C6FF4E-2064-582C-DA4A-B79C180074DC}"/>
              </a:ext>
            </a:extLst>
          </p:cNvPr>
          <p:cNvSpPr txBox="1"/>
          <p:nvPr/>
        </p:nvSpPr>
        <p:spPr>
          <a:xfrm>
            <a:off x="426280" y="4091870"/>
            <a:ext cx="373820" cy="369332"/>
          </a:xfrm>
          <a:prstGeom prst="rect">
            <a:avLst/>
          </a:prstGeom>
          <a:noFill/>
        </p:spPr>
        <p:txBody>
          <a:bodyPr wrap="none" rtlCol="0">
            <a:spAutoFit/>
          </a:bodyPr>
          <a:lstStyle/>
          <a:p>
            <a:r>
              <a:rPr lang="fr-FR" dirty="0"/>
              <a:t>Js</a:t>
            </a:r>
          </a:p>
        </p:txBody>
      </p:sp>
      <p:sp>
        <p:nvSpPr>
          <p:cNvPr id="10" name="ZoneTexte 9">
            <a:extLst>
              <a:ext uri="{FF2B5EF4-FFF2-40B4-BE49-F238E27FC236}">
                <a16:creationId xmlns:a16="http://schemas.microsoft.com/office/drawing/2014/main" id="{C98D06A3-D7DF-9EAE-94D8-41185DF27460}"/>
              </a:ext>
            </a:extLst>
          </p:cNvPr>
          <p:cNvSpPr txBox="1"/>
          <p:nvPr/>
        </p:nvSpPr>
        <p:spPr>
          <a:xfrm>
            <a:off x="395395" y="5284442"/>
            <a:ext cx="444352" cy="369332"/>
          </a:xfrm>
          <a:prstGeom prst="rect">
            <a:avLst/>
          </a:prstGeom>
          <a:noFill/>
        </p:spPr>
        <p:txBody>
          <a:bodyPr wrap="none" rtlCol="0">
            <a:spAutoFit/>
          </a:bodyPr>
          <a:lstStyle/>
          <a:p>
            <a:r>
              <a:rPr lang="fr-FR" dirty="0"/>
              <a:t>Py</a:t>
            </a:r>
          </a:p>
        </p:txBody>
      </p:sp>
      <p:pic>
        <p:nvPicPr>
          <p:cNvPr id="12" name="Image 11" descr="Une image contenant texte, capture d’écran, Police&#10;&#10;Description générée automatiquement">
            <a:extLst>
              <a:ext uri="{FF2B5EF4-FFF2-40B4-BE49-F238E27FC236}">
                <a16:creationId xmlns:a16="http://schemas.microsoft.com/office/drawing/2014/main" id="{10CD0A42-1DEB-B0CC-6601-C974C151C520}"/>
              </a:ext>
            </a:extLst>
          </p:cNvPr>
          <p:cNvPicPr>
            <a:picLocks noChangeAspect="1"/>
          </p:cNvPicPr>
          <p:nvPr/>
        </p:nvPicPr>
        <p:blipFill>
          <a:blip r:embed="rId4"/>
          <a:stretch>
            <a:fillRect/>
          </a:stretch>
        </p:blipFill>
        <p:spPr>
          <a:xfrm>
            <a:off x="5030470" y="3832544"/>
            <a:ext cx="5422900" cy="2044700"/>
          </a:xfrm>
          <a:prstGeom prst="rect">
            <a:avLst/>
          </a:prstGeom>
        </p:spPr>
      </p:pic>
      <p:sp>
        <p:nvSpPr>
          <p:cNvPr id="13" name="ZoneTexte 12">
            <a:extLst>
              <a:ext uri="{FF2B5EF4-FFF2-40B4-BE49-F238E27FC236}">
                <a16:creationId xmlns:a16="http://schemas.microsoft.com/office/drawing/2014/main" id="{59029329-C800-042B-129B-5A34D3063261}"/>
              </a:ext>
            </a:extLst>
          </p:cNvPr>
          <p:cNvSpPr txBox="1"/>
          <p:nvPr/>
        </p:nvSpPr>
        <p:spPr>
          <a:xfrm>
            <a:off x="4702624" y="4667722"/>
            <a:ext cx="373820" cy="369332"/>
          </a:xfrm>
          <a:prstGeom prst="rect">
            <a:avLst/>
          </a:prstGeom>
          <a:noFill/>
        </p:spPr>
        <p:txBody>
          <a:bodyPr wrap="none" rtlCol="0">
            <a:spAutoFit/>
          </a:bodyPr>
          <a:lstStyle/>
          <a:p>
            <a:r>
              <a:rPr lang="fr-FR" dirty="0"/>
              <a:t>Js</a:t>
            </a:r>
          </a:p>
        </p:txBody>
      </p:sp>
    </p:spTree>
    <p:extLst>
      <p:ext uri="{BB962C8B-B14F-4D97-AF65-F5344CB8AC3E}">
        <p14:creationId xmlns:p14="http://schemas.microsoft.com/office/powerpoint/2010/main" val="357972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Instruction conditionnelle</a:t>
            </a:r>
          </a:p>
          <a:p>
            <a:pPr marL="0" indent="0">
              <a:buNone/>
            </a:pPr>
            <a:r>
              <a:rPr lang="fr-FR" dirty="0"/>
              <a:t>Effectuer différents calculs ou actions, en fonction de l'évaluation d'une condition booléenne, à savoir vraie ou fausse.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26</a:t>
            </a:fld>
            <a:endParaRPr lang="en-US"/>
          </a:p>
        </p:txBody>
      </p:sp>
      <p:pic>
        <p:nvPicPr>
          <p:cNvPr id="5" name="Image 4" descr="Une image contenant texte, capture d’écran, Police, conception&#10;&#10;Description générée automatiquement">
            <a:extLst>
              <a:ext uri="{FF2B5EF4-FFF2-40B4-BE49-F238E27FC236}">
                <a16:creationId xmlns:a16="http://schemas.microsoft.com/office/drawing/2014/main" id="{45E90F1E-4F7D-FEAF-7608-D846E82C2387}"/>
              </a:ext>
            </a:extLst>
          </p:cNvPr>
          <p:cNvPicPr>
            <a:picLocks noChangeAspect="1"/>
          </p:cNvPicPr>
          <p:nvPr/>
        </p:nvPicPr>
        <p:blipFill>
          <a:blip r:embed="rId2"/>
          <a:stretch>
            <a:fillRect/>
          </a:stretch>
        </p:blipFill>
        <p:spPr>
          <a:xfrm>
            <a:off x="2788412" y="3571875"/>
            <a:ext cx="2463800" cy="3149600"/>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A65B4B1B-F6E9-9B5C-6F9D-74A3A28AA554}"/>
              </a:ext>
            </a:extLst>
          </p:cNvPr>
          <p:cNvPicPr>
            <a:picLocks noChangeAspect="1"/>
          </p:cNvPicPr>
          <p:nvPr/>
        </p:nvPicPr>
        <p:blipFill>
          <a:blip r:embed="rId3"/>
          <a:stretch>
            <a:fillRect/>
          </a:stretch>
        </p:blipFill>
        <p:spPr>
          <a:xfrm>
            <a:off x="5621812" y="3571875"/>
            <a:ext cx="2463800" cy="2463800"/>
          </a:xfrm>
          <a:prstGeom prst="rect">
            <a:avLst/>
          </a:prstGeom>
        </p:spPr>
      </p:pic>
    </p:spTree>
    <p:extLst>
      <p:ext uri="{BB962C8B-B14F-4D97-AF65-F5344CB8AC3E}">
        <p14:creationId xmlns:p14="http://schemas.microsoft.com/office/powerpoint/2010/main" val="1728690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a:p>
            <a:pPr marL="0" indent="0">
              <a:buNone/>
            </a:pPr>
            <a:r>
              <a:rPr lang="fr-FR" dirty="0"/>
              <a:t>Encapsule une </a:t>
            </a:r>
            <a:r>
              <a:rPr lang="fr-FR" b="1" dirty="0"/>
              <a:t>partie de code </a:t>
            </a:r>
            <a:r>
              <a:rPr lang="fr-FR" dirty="0"/>
              <a:t>effectuant un </a:t>
            </a:r>
            <a:r>
              <a:rPr lang="fr-FR" b="1" dirty="0"/>
              <a:t>traitement spécifique </a:t>
            </a:r>
            <a:r>
              <a:rPr lang="fr-FR" dirty="0"/>
              <a:t>bien identifié et relativement </a:t>
            </a:r>
            <a:r>
              <a:rPr lang="fr-FR" b="1" dirty="0"/>
              <a:t>indépendant </a:t>
            </a:r>
            <a:r>
              <a:rPr lang="fr-FR" dirty="0"/>
              <a:t>du reste du code :</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8" name="Image 7" descr="Une image contenant texte, Police, capture d’écran, Graphique&#10;&#10;Description générée automatiquement">
            <a:extLst>
              <a:ext uri="{FF2B5EF4-FFF2-40B4-BE49-F238E27FC236}">
                <a16:creationId xmlns:a16="http://schemas.microsoft.com/office/drawing/2014/main" id="{53719E26-46F3-FA57-9B70-53CF598561D8}"/>
              </a:ext>
            </a:extLst>
          </p:cNvPr>
          <p:cNvPicPr>
            <a:picLocks noChangeAspect="1"/>
          </p:cNvPicPr>
          <p:nvPr/>
        </p:nvPicPr>
        <p:blipFill>
          <a:blip r:embed="rId2"/>
          <a:stretch>
            <a:fillRect/>
          </a:stretch>
        </p:blipFill>
        <p:spPr>
          <a:xfrm>
            <a:off x="2089404" y="3924300"/>
            <a:ext cx="2590800" cy="990600"/>
          </a:xfrm>
          <a:prstGeom prst="rect">
            <a:avLst/>
          </a:prstGeom>
        </p:spPr>
      </p:pic>
      <p:pic>
        <p:nvPicPr>
          <p:cNvPr id="10" name="Image 9" descr="Une image contenant texte, Police, capture d’écran, Graphique&#10;&#10;Description générée automatiquement">
            <a:extLst>
              <a:ext uri="{FF2B5EF4-FFF2-40B4-BE49-F238E27FC236}">
                <a16:creationId xmlns:a16="http://schemas.microsoft.com/office/drawing/2014/main" id="{ECA262DB-CF83-18DD-1636-667615BA67DF}"/>
              </a:ext>
            </a:extLst>
          </p:cNvPr>
          <p:cNvPicPr>
            <a:picLocks noChangeAspect="1"/>
          </p:cNvPicPr>
          <p:nvPr/>
        </p:nvPicPr>
        <p:blipFill>
          <a:blip r:embed="rId3"/>
          <a:stretch>
            <a:fillRect/>
          </a:stretch>
        </p:blipFill>
        <p:spPr>
          <a:xfrm>
            <a:off x="5417058" y="5247180"/>
            <a:ext cx="4419600" cy="800100"/>
          </a:xfrm>
          <a:prstGeom prst="rect">
            <a:avLst/>
          </a:prstGeom>
        </p:spPr>
      </p:pic>
      <p:pic>
        <p:nvPicPr>
          <p:cNvPr id="12" name="Image 11" descr="Une image contenant Police, texte, capture d’écran, horloge&#10;&#10;Description générée automatiquement">
            <a:extLst>
              <a:ext uri="{FF2B5EF4-FFF2-40B4-BE49-F238E27FC236}">
                <a16:creationId xmlns:a16="http://schemas.microsoft.com/office/drawing/2014/main" id="{43282D3F-4EBC-1727-FB6F-FB177C13E8C9}"/>
              </a:ext>
            </a:extLst>
          </p:cNvPr>
          <p:cNvPicPr>
            <a:picLocks noChangeAspect="1"/>
          </p:cNvPicPr>
          <p:nvPr/>
        </p:nvPicPr>
        <p:blipFill>
          <a:blip r:embed="rId4"/>
          <a:stretch>
            <a:fillRect/>
          </a:stretch>
        </p:blipFill>
        <p:spPr>
          <a:xfrm>
            <a:off x="2089404" y="5247180"/>
            <a:ext cx="2095500" cy="800100"/>
          </a:xfrm>
          <a:prstGeom prst="rect">
            <a:avLst/>
          </a:prstGeom>
        </p:spPr>
      </p:pic>
      <p:sp>
        <p:nvSpPr>
          <p:cNvPr id="13" name="ZoneTexte 12">
            <a:extLst>
              <a:ext uri="{FF2B5EF4-FFF2-40B4-BE49-F238E27FC236}">
                <a16:creationId xmlns:a16="http://schemas.microsoft.com/office/drawing/2014/main" id="{9B07591E-DF3D-D8A4-0911-4C1ABE142059}"/>
              </a:ext>
            </a:extLst>
          </p:cNvPr>
          <p:cNvSpPr txBox="1"/>
          <p:nvPr/>
        </p:nvSpPr>
        <p:spPr>
          <a:xfrm>
            <a:off x="957916" y="4213016"/>
            <a:ext cx="945836" cy="369332"/>
          </a:xfrm>
          <a:prstGeom prst="rect">
            <a:avLst/>
          </a:prstGeom>
          <a:noFill/>
        </p:spPr>
        <p:txBody>
          <a:bodyPr wrap="none" rtlCol="0">
            <a:spAutoFit/>
          </a:bodyPr>
          <a:lstStyle/>
          <a:p>
            <a:r>
              <a:rPr lang="fr-FR" dirty="0"/>
              <a:t>Js </a:t>
            </a:r>
            <a:r>
              <a:rPr lang="fr-FR" dirty="0">
                <a:sym typeface="Wingdings" pitchFamily="2" charset="2"/>
              </a:rPr>
              <a:t> Ts</a:t>
            </a:r>
            <a:endParaRPr lang="fr-FR" dirty="0"/>
          </a:p>
        </p:txBody>
      </p:sp>
      <p:sp>
        <p:nvSpPr>
          <p:cNvPr id="14" name="ZoneTexte 13">
            <a:extLst>
              <a:ext uri="{FF2B5EF4-FFF2-40B4-BE49-F238E27FC236}">
                <a16:creationId xmlns:a16="http://schemas.microsoft.com/office/drawing/2014/main" id="{85AABF44-B071-BD6C-0E56-BA53AC9DC7F7}"/>
              </a:ext>
            </a:extLst>
          </p:cNvPr>
          <p:cNvSpPr txBox="1"/>
          <p:nvPr/>
        </p:nvSpPr>
        <p:spPr>
          <a:xfrm>
            <a:off x="151349" y="5434249"/>
            <a:ext cx="1752403" cy="369332"/>
          </a:xfrm>
          <a:prstGeom prst="rect">
            <a:avLst/>
          </a:prstGeom>
          <a:noFill/>
        </p:spPr>
        <p:txBody>
          <a:bodyPr wrap="none" rtlCol="0">
            <a:spAutoFit/>
          </a:bodyPr>
          <a:lstStyle/>
          <a:p>
            <a:r>
              <a:rPr lang="fr-FR" dirty="0"/>
              <a:t>Py&lt;3.5 </a:t>
            </a:r>
            <a:r>
              <a:rPr lang="fr-FR" dirty="0">
                <a:sym typeface="Wingdings" pitchFamily="2" charset="2"/>
              </a:rPr>
              <a:t> &gt;3.5</a:t>
            </a:r>
            <a:endParaRPr lang="fr-FR" dirty="0"/>
          </a:p>
        </p:txBody>
      </p:sp>
      <p:pic>
        <p:nvPicPr>
          <p:cNvPr id="16" name="Image 15" descr="Une image contenant texte, Police, capture d’écran, ligne&#10;&#10;Description générée automatiquement">
            <a:extLst>
              <a:ext uri="{FF2B5EF4-FFF2-40B4-BE49-F238E27FC236}">
                <a16:creationId xmlns:a16="http://schemas.microsoft.com/office/drawing/2014/main" id="{5EF8ABD8-FAFD-DA56-6AF8-8397FA4E0113}"/>
              </a:ext>
            </a:extLst>
          </p:cNvPr>
          <p:cNvPicPr>
            <a:picLocks noChangeAspect="1"/>
          </p:cNvPicPr>
          <p:nvPr/>
        </p:nvPicPr>
        <p:blipFill>
          <a:blip r:embed="rId5"/>
          <a:stretch>
            <a:fillRect/>
          </a:stretch>
        </p:blipFill>
        <p:spPr>
          <a:xfrm>
            <a:off x="5417058" y="3924300"/>
            <a:ext cx="5156200" cy="889000"/>
          </a:xfrm>
          <a:prstGeom prst="rect">
            <a:avLst/>
          </a:prstGeom>
        </p:spPr>
      </p:pic>
    </p:spTree>
    <p:extLst>
      <p:ext uri="{BB962C8B-B14F-4D97-AF65-F5344CB8AC3E}">
        <p14:creationId xmlns:p14="http://schemas.microsoft.com/office/powerpoint/2010/main" val="413689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28</a:t>
            </a:fld>
            <a:endParaRPr lang="en-US"/>
          </a:p>
        </p:txBody>
      </p:sp>
      <p:pic>
        <p:nvPicPr>
          <p:cNvPr id="10" name="Image 9" descr="Une image contenant texte, Police, capture d’écran, nombre&#10;&#10;Description générée automatiquement">
            <a:extLst>
              <a:ext uri="{FF2B5EF4-FFF2-40B4-BE49-F238E27FC236}">
                <a16:creationId xmlns:a16="http://schemas.microsoft.com/office/drawing/2014/main" id="{B4C2E243-C632-D601-E671-4375E564A209}"/>
              </a:ext>
            </a:extLst>
          </p:cNvPr>
          <p:cNvPicPr>
            <a:picLocks noChangeAspect="1"/>
          </p:cNvPicPr>
          <p:nvPr/>
        </p:nvPicPr>
        <p:blipFill>
          <a:blip r:embed="rId2"/>
          <a:stretch>
            <a:fillRect/>
          </a:stretch>
        </p:blipFill>
        <p:spPr>
          <a:xfrm>
            <a:off x="6502389" y="2771140"/>
            <a:ext cx="2374900" cy="1828800"/>
          </a:xfrm>
          <a:prstGeom prst="rect">
            <a:avLst/>
          </a:prstGeom>
        </p:spPr>
      </p:pic>
      <p:grpSp>
        <p:nvGrpSpPr>
          <p:cNvPr id="12" name="Groupe 11">
            <a:extLst>
              <a:ext uri="{FF2B5EF4-FFF2-40B4-BE49-F238E27FC236}">
                <a16:creationId xmlns:a16="http://schemas.microsoft.com/office/drawing/2014/main" id="{19ABF35C-F3F8-A00C-2F4E-60F8C80377C3}"/>
              </a:ext>
            </a:extLst>
          </p:cNvPr>
          <p:cNvGrpSpPr/>
          <p:nvPr/>
        </p:nvGrpSpPr>
        <p:grpSpPr>
          <a:xfrm>
            <a:off x="2576565" y="2770886"/>
            <a:ext cx="3441700" cy="3492500"/>
            <a:chOff x="1055878" y="2770886"/>
            <a:chExt cx="3441700" cy="3492500"/>
          </a:xfrm>
        </p:grpSpPr>
        <p:pic>
          <p:nvPicPr>
            <p:cNvPr id="5" name="Image 4" descr="Une image contenant texte, capture d’écran, Police&#10;&#10;Description générée automatiquement">
              <a:extLst>
                <a:ext uri="{FF2B5EF4-FFF2-40B4-BE49-F238E27FC236}">
                  <a16:creationId xmlns:a16="http://schemas.microsoft.com/office/drawing/2014/main" id="{AEDBD75F-0521-C78D-0EAB-7AACD2E8E61C}"/>
                </a:ext>
              </a:extLst>
            </p:cNvPr>
            <p:cNvPicPr>
              <a:picLocks noChangeAspect="1"/>
            </p:cNvPicPr>
            <p:nvPr/>
          </p:nvPicPr>
          <p:blipFill>
            <a:blip r:embed="rId3"/>
            <a:stretch>
              <a:fillRect/>
            </a:stretch>
          </p:blipFill>
          <p:spPr>
            <a:xfrm>
              <a:off x="1055878" y="2770886"/>
              <a:ext cx="3441700" cy="3492500"/>
            </a:xfrm>
            <a:prstGeom prst="rect">
              <a:avLst/>
            </a:prstGeom>
          </p:spPr>
        </p:pic>
        <p:sp>
          <p:nvSpPr>
            <p:cNvPr id="11" name="Rectangle 10">
              <a:extLst>
                <a:ext uri="{FF2B5EF4-FFF2-40B4-BE49-F238E27FC236}">
                  <a16:creationId xmlns:a16="http://schemas.microsoft.com/office/drawing/2014/main" id="{F54BE7FE-5CC3-DF67-D601-DDD0EE0A7F86}"/>
                </a:ext>
              </a:extLst>
            </p:cNvPr>
            <p:cNvSpPr/>
            <p:nvPr/>
          </p:nvSpPr>
          <p:spPr>
            <a:xfrm>
              <a:off x="2236304" y="4238840"/>
              <a:ext cx="268357" cy="278296"/>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a:extLst>
              <a:ext uri="{FF2B5EF4-FFF2-40B4-BE49-F238E27FC236}">
                <a16:creationId xmlns:a16="http://schemas.microsoft.com/office/drawing/2014/main" id="{D2D04639-6A6B-77B9-38F6-45627CFCD2FB}"/>
              </a:ext>
            </a:extLst>
          </p:cNvPr>
          <p:cNvSpPr txBox="1"/>
          <p:nvPr/>
        </p:nvSpPr>
        <p:spPr>
          <a:xfrm>
            <a:off x="6383382" y="4735575"/>
            <a:ext cx="5107983" cy="1200329"/>
          </a:xfrm>
          <a:prstGeom prst="rect">
            <a:avLst/>
          </a:prstGeom>
          <a:noFill/>
        </p:spPr>
        <p:txBody>
          <a:bodyPr wrap="square" rtlCol="0">
            <a:spAutoFit/>
          </a:bodyPr>
          <a:lstStyle/>
          <a:p>
            <a:r>
              <a:rPr lang="fr-FR" dirty="0"/>
              <a:t>Un lambda est une sorte de fonction </a:t>
            </a:r>
            <a:r>
              <a:rPr lang="fr-FR" b="1" i="1" dirty="0"/>
              <a:t>inline</a:t>
            </a:r>
            <a:r>
              <a:rPr lang="fr-FR" dirty="0"/>
              <a:t>.</a:t>
            </a:r>
            <a:br>
              <a:rPr lang="fr-FR" dirty="0"/>
            </a:br>
            <a:r>
              <a:rPr lang="fr-FR" dirty="0"/>
              <a:t>Le choix entre les fonctions </a:t>
            </a:r>
            <a:r>
              <a:rPr lang="fr-FR" b="1" dirty="0"/>
              <a:t>lambda </a:t>
            </a:r>
            <a:r>
              <a:rPr lang="fr-FR" dirty="0"/>
              <a:t>et </a:t>
            </a:r>
            <a:r>
              <a:rPr lang="fr-FR" b="1" dirty="0"/>
              <a:t>régulière </a:t>
            </a:r>
            <a:r>
              <a:rPr lang="fr-FR" dirty="0"/>
              <a:t>est surtout une question de style et de lisibilité, car finalement, le résultat est le même</a:t>
            </a:r>
          </a:p>
        </p:txBody>
      </p:sp>
    </p:spTree>
    <p:extLst>
      <p:ext uri="{BB962C8B-B14F-4D97-AF65-F5344CB8AC3E}">
        <p14:creationId xmlns:p14="http://schemas.microsoft.com/office/powerpoint/2010/main" val="37701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29</a:t>
            </a:fld>
            <a:endParaRPr lang="en-US"/>
          </a:p>
        </p:txBody>
      </p:sp>
      <p:pic>
        <p:nvPicPr>
          <p:cNvPr id="7" name="Image 6" descr="Une image contenant texte, capture d’écran, Police&#10;&#10;Description générée automatiquement">
            <a:extLst>
              <a:ext uri="{FF2B5EF4-FFF2-40B4-BE49-F238E27FC236}">
                <a16:creationId xmlns:a16="http://schemas.microsoft.com/office/drawing/2014/main" id="{0A1606C3-7BD6-5048-7E57-72A373B711BD}"/>
              </a:ext>
            </a:extLst>
          </p:cNvPr>
          <p:cNvPicPr>
            <a:picLocks noChangeAspect="1"/>
          </p:cNvPicPr>
          <p:nvPr/>
        </p:nvPicPr>
        <p:blipFill>
          <a:blip r:embed="rId2"/>
          <a:stretch>
            <a:fillRect/>
          </a:stretch>
        </p:blipFill>
        <p:spPr>
          <a:xfrm>
            <a:off x="2867439" y="3008630"/>
            <a:ext cx="5575300" cy="1663700"/>
          </a:xfrm>
          <a:prstGeom prst="rect">
            <a:avLst/>
          </a:prstGeom>
        </p:spPr>
      </p:pic>
      <p:sp>
        <p:nvSpPr>
          <p:cNvPr id="8" name="Rectangle : coins arrondis 7">
            <a:extLst>
              <a:ext uri="{FF2B5EF4-FFF2-40B4-BE49-F238E27FC236}">
                <a16:creationId xmlns:a16="http://schemas.microsoft.com/office/drawing/2014/main" id="{B6C7E067-9CBB-D627-C4B6-42C0E537F156}"/>
              </a:ext>
            </a:extLst>
          </p:cNvPr>
          <p:cNvSpPr/>
          <p:nvPr/>
        </p:nvSpPr>
        <p:spPr>
          <a:xfrm>
            <a:off x="4153989" y="3500845"/>
            <a:ext cx="2203268"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EE2A4CD-5110-C071-ACA2-9348075AE8DC}"/>
              </a:ext>
            </a:extLst>
          </p:cNvPr>
          <p:cNvSpPr txBox="1"/>
          <p:nvPr/>
        </p:nvSpPr>
        <p:spPr>
          <a:xfrm>
            <a:off x="6775269" y="2552236"/>
            <a:ext cx="912429" cy="369332"/>
          </a:xfrm>
          <a:prstGeom prst="rect">
            <a:avLst/>
          </a:prstGeom>
          <a:noFill/>
        </p:spPr>
        <p:txBody>
          <a:bodyPr wrap="none" rtlCol="0">
            <a:spAutoFit/>
          </a:bodyPr>
          <a:lstStyle/>
          <a:p>
            <a:r>
              <a:rPr lang="fr-FR" dirty="0"/>
              <a:t>lambda</a:t>
            </a:r>
          </a:p>
        </p:txBody>
      </p:sp>
      <p:cxnSp>
        <p:nvCxnSpPr>
          <p:cNvPr id="12" name="Connecteur droit avec flèche 11">
            <a:extLst>
              <a:ext uri="{FF2B5EF4-FFF2-40B4-BE49-F238E27FC236}">
                <a16:creationId xmlns:a16="http://schemas.microsoft.com/office/drawing/2014/main" id="{831B9F1E-13B0-1F75-F874-C3FA10B4440E}"/>
              </a:ext>
            </a:extLst>
          </p:cNvPr>
          <p:cNvCxnSpPr>
            <a:cxnSpLocks/>
            <a:stCxn id="9" idx="1"/>
          </p:cNvCxnSpPr>
          <p:nvPr/>
        </p:nvCxnSpPr>
        <p:spPr>
          <a:xfrm flipH="1">
            <a:off x="6046267" y="2736902"/>
            <a:ext cx="729002" cy="6768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A674F47C-53D0-BF65-898B-AEDE1B493C4E}"/>
              </a:ext>
            </a:extLst>
          </p:cNvPr>
          <p:cNvSpPr/>
          <p:nvPr/>
        </p:nvSpPr>
        <p:spPr>
          <a:xfrm>
            <a:off x="5934892" y="4086587"/>
            <a:ext cx="2203268"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3A405464-7A0B-E0D4-ABF7-6BFC0B9AA569}"/>
              </a:ext>
            </a:extLst>
          </p:cNvPr>
          <p:cNvSpPr/>
          <p:nvPr/>
        </p:nvSpPr>
        <p:spPr>
          <a:xfrm>
            <a:off x="3749856" y="4052233"/>
            <a:ext cx="1065984"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3D49C92-3506-E70D-BD17-0EC4A6CB25D9}"/>
              </a:ext>
            </a:extLst>
          </p:cNvPr>
          <p:cNvCxnSpPr>
            <a:cxnSpLocks/>
            <a:stCxn id="9" idx="1"/>
          </p:cNvCxnSpPr>
          <p:nvPr/>
        </p:nvCxnSpPr>
        <p:spPr>
          <a:xfrm flipH="1">
            <a:off x="4937760" y="2736902"/>
            <a:ext cx="1837509" cy="13496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504F2516-C880-A299-9322-1BB0F0DD5866}"/>
              </a:ext>
            </a:extLst>
          </p:cNvPr>
          <p:cNvCxnSpPr>
            <a:cxnSpLocks/>
            <a:stCxn id="9" idx="1"/>
          </p:cNvCxnSpPr>
          <p:nvPr/>
        </p:nvCxnSpPr>
        <p:spPr>
          <a:xfrm>
            <a:off x="6775269" y="2736902"/>
            <a:ext cx="335827" cy="12282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74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Challenge</a:t>
            </a:r>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3</a:t>
            </a:fld>
            <a:endParaRPr lang="en-US"/>
          </a:p>
        </p:txBody>
      </p:sp>
      <p:pic>
        <p:nvPicPr>
          <p:cNvPr id="13" name="Espace réservé du contenu 12">
            <a:extLst>
              <a:ext uri="{FF2B5EF4-FFF2-40B4-BE49-F238E27FC236}">
                <a16:creationId xmlns:a16="http://schemas.microsoft.com/office/drawing/2014/main" id="{227D9095-E15F-C10C-E6A7-E5A18A7927C9}"/>
              </a:ext>
            </a:extLst>
          </p:cNvPr>
          <p:cNvPicPr>
            <a:picLocks noGrp="1" noChangeAspect="1"/>
          </p:cNvPicPr>
          <p:nvPr>
            <p:ph idx="1"/>
          </p:nvPr>
        </p:nvPicPr>
        <p:blipFill>
          <a:blip r:embed="rId2"/>
          <a:stretch>
            <a:fillRect/>
          </a:stretch>
        </p:blipFill>
        <p:spPr>
          <a:xfrm>
            <a:off x="2792888" y="1610518"/>
            <a:ext cx="2728824" cy="3636963"/>
          </a:xfrm>
        </p:spPr>
      </p:pic>
      <p:pic>
        <p:nvPicPr>
          <p:cNvPr id="15" name="Image 14" descr="Une image contenant carte, texte&#10;&#10;Description générée automatiquement">
            <a:extLst>
              <a:ext uri="{FF2B5EF4-FFF2-40B4-BE49-F238E27FC236}">
                <a16:creationId xmlns:a16="http://schemas.microsoft.com/office/drawing/2014/main" id="{FABD9132-A8AA-027B-4093-2380863F433A}"/>
              </a:ext>
            </a:extLst>
          </p:cNvPr>
          <p:cNvPicPr>
            <a:picLocks noChangeAspect="1"/>
          </p:cNvPicPr>
          <p:nvPr/>
        </p:nvPicPr>
        <p:blipFill>
          <a:blip r:embed="rId3"/>
          <a:stretch>
            <a:fillRect/>
          </a:stretch>
        </p:blipFill>
        <p:spPr>
          <a:xfrm>
            <a:off x="5867403" y="820285"/>
            <a:ext cx="3585797" cy="5217430"/>
          </a:xfrm>
          <a:prstGeom prst="rect">
            <a:avLst/>
          </a:prstGeom>
        </p:spPr>
      </p:pic>
      <p:sp>
        <p:nvSpPr>
          <p:cNvPr id="16" name="ZoneTexte 15">
            <a:extLst>
              <a:ext uri="{FF2B5EF4-FFF2-40B4-BE49-F238E27FC236}">
                <a16:creationId xmlns:a16="http://schemas.microsoft.com/office/drawing/2014/main" id="{0E179D0A-011A-92A9-AF1E-C3C6E2761FB0}"/>
              </a:ext>
            </a:extLst>
          </p:cNvPr>
          <p:cNvSpPr txBox="1"/>
          <p:nvPr/>
        </p:nvSpPr>
        <p:spPr>
          <a:xfrm>
            <a:off x="9399112" y="3244333"/>
            <a:ext cx="2079159" cy="369332"/>
          </a:xfrm>
          <a:prstGeom prst="rect">
            <a:avLst/>
          </a:prstGeom>
          <a:noFill/>
        </p:spPr>
        <p:txBody>
          <a:bodyPr wrap="none" rtlCol="0">
            <a:spAutoFit/>
          </a:bodyPr>
          <a:lstStyle/>
          <a:p>
            <a:r>
              <a:rPr lang="fr-FR" dirty="0"/>
              <a:t>Dessin de Petit, J.P.</a:t>
            </a:r>
          </a:p>
        </p:txBody>
      </p:sp>
      <p:sp>
        <p:nvSpPr>
          <p:cNvPr id="17" name="ZoneTexte 16">
            <a:extLst>
              <a:ext uri="{FF2B5EF4-FFF2-40B4-BE49-F238E27FC236}">
                <a16:creationId xmlns:a16="http://schemas.microsoft.com/office/drawing/2014/main" id="{D3461016-2BBB-7674-302A-2FDA6CF9D97B}"/>
              </a:ext>
            </a:extLst>
          </p:cNvPr>
          <p:cNvSpPr txBox="1"/>
          <p:nvPr/>
        </p:nvSpPr>
        <p:spPr>
          <a:xfrm>
            <a:off x="3380997" y="5250488"/>
            <a:ext cx="1552605" cy="584775"/>
          </a:xfrm>
          <a:prstGeom prst="rect">
            <a:avLst/>
          </a:prstGeom>
          <a:noFill/>
        </p:spPr>
        <p:txBody>
          <a:bodyPr wrap="none" rtlCol="0">
            <a:spAutoFit/>
          </a:bodyPr>
          <a:lstStyle/>
          <a:p>
            <a:r>
              <a:rPr lang="fr-FR" dirty="0"/>
              <a:t>Lejri, M.</a:t>
            </a:r>
          </a:p>
          <a:p>
            <a:r>
              <a:rPr lang="fr-FR" sz="1400" dirty="0"/>
              <a:t>Photo Maerten L.</a:t>
            </a:r>
          </a:p>
        </p:txBody>
      </p:sp>
    </p:spTree>
    <p:extLst>
      <p:ext uri="{BB962C8B-B14F-4D97-AF65-F5344CB8AC3E}">
        <p14:creationId xmlns:p14="http://schemas.microsoft.com/office/powerpoint/2010/main" val="2579013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BFADE92-FE34-19F0-6FC0-9E0BC873ABE4}"/>
              </a:ext>
            </a:extLst>
          </p:cNvPr>
          <p:cNvPicPr>
            <a:picLocks noChangeAspect="1"/>
          </p:cNvPicPr>
          <p:nvPr/>
        </p:nvPicPr>
        <p:blipFill>
          <a:blip r:embed="rId2"/>
          <a:srcRect/>
          <a:stretch/>
        </p:blipFill>
        <p:spPr>
          <a:xfrm>
            <a:off x="1530534" y="3026201"/>
            <a:ext cx="7772395" cy="1820463"/>
          </a:xfrm>
          <a:prstGeom prst="rect">
            <a:avLst/>
          </a:prstGeom>
        </p:spPr>
      </p:pic>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8" name="Rectangle : coins arrondis 7">
            <a:extLst>
              <a:ext uri="{FF2B5EF4-FFF2-40B4-BE49-F238E27FC236}">
                <a16:creationId xmlns:a16="http://schemas.microsoft.com/office/drawing/2014/main" id="{B6C7E067-9CBB-D627-C4B6-42C0E537F156}"/>
              </a:ext>
            </a:extLst>
          </p:cNvPr>
          <p:cNvSpPr/>
          <p:nvPr/>
        </p:nvSpPr>
        <p:spPr>
          <a:xfrm>
            <a:off x="2569028" y="3535679"/>
            <a:ext cx="1915885" cy="27867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EE2A4CD-5110-C071-ACA2-9348075AE8DC}"/>
              </a:ext>
            </a:extLst>
          </p:cNvPr>
          <p:cNvSpPr txBox="1"/>
          <p:nvPr/>
        </p:nvSpPr>
        <p:spPr>
          <a:xfrm>
            <a:off x="6775269" y="2552236"/>
            <a:ext cx="912429" cy="369332"/>
          </a:xfrm>
          <a:prstGeom prst="rect">
            <a:avLst/>
          </a:prstGeom>
          <a:noFill/>
        </p:spPr>
        <p:txBody>
          <a:bodyPr wrap="none" rtlCol="0">
            <a:spAutoFit/>
          </a:bodyPr>
          <a:lstStyle/>
          <a:p>
            <a:r>
              <a:rPr lang="fr-FR" dirty="0"/>
              <a:t>lambda</a:t>
            </a:r>
          </a:p>
        </p:txBody>
      </p:sp>
      <p:cxnSp>
        <p:nvCxnSpPr>
          <p:cNvPr id="12" name="Connecteur droit avec flèche 11">
            <a:extLst>
              <a:ext uri="{FF2B5EF4-FFF2-40B4-BE49-F238E27FC236}">
                <a16:creationId xmlns:a16="http://schemas.microsoft.com/office/drawing/2014/main" id="{831B9F1E-13B0-1F75-F874-C3FA10B4440E}"/>
              </a:ext>
            </a:extLst>
          </p:cNvPr>
          <p:cNvCxnSpPr>
            <a:cxnSpLocks/>
            <a:stCxn id="9" idx="1"/>
          </p:cNvCxnSpPr>
          <p:nvPr/>
        </p:nvCxnSpPr>
        <p:spPr>
          <a:xfrm flipH="1">
            <a:off x="3274423" y="2736902"/>
            <a:ext cx="3500846" cy="12737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3A405464-7A0B-E0D4-ABF7-6BFC0B9AA569}"/>
              </a:ext>
            </a:extLst>
          </p:cNvPr>
          <p:cNvSpPr/>
          <p:nvPr/>
        </p:nvSpPr>
        <p:spPr>
          <a:xfrm>
            <a:off x="2621551" y="4236168"/>
            <a:ext cx="3030037"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3D49C92-3506-E70D-BD17-0EC4A6CB25D9}"/>
              </a:ext>
            </a:extLst>
          </p:cNvPr>
          <p:cNvCxnSpPr>
            <a:cxnSpLocks/>
            <a:stCxn id="9" idx="1"/>
          </p:cNvCxnSpPr>
          <p:nvPr/>
        </p:nvCxnSpPr>
        <p:spPr>
          <a:xfrm flipH="1">
            <a:off x="4606834" y="2736902"/>
            <a:ext cx="2168435" cy="6809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504F2516-C880-A299-9322-1BB0F0DD5866}"/>
              </a:ext>
            </a:extLst>
          </p:cNvPr>
          <p:cNvCxnSpPr>
            <a:cxnSpLocks/>
            <a:stCxn id="9" idx="1"/>
          </p:cNvCxnSpPr>
          <p:nvPr/>
        </p:nvCxnSpPr>
        <p:spPr>
          <a:xfrm flipH="1">
            <a:off x="5691051" y="2736902"/>
            <a:ext cx="1084218" cy="9694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2">
            <a:extLst>
              <a:ext uri="{FF2B5EF4-FFF2-40B4-BE49-F238E27FC236}">
                <a16:creationId xmlns:a16="http://schemas.microsoft.com/office/drawing/2014/main" id="{CE0C680E-412C-983C-A23C-66345692E278}"/>
              </a:ext>
            </a:extLst>
          </p:cNvPr>
          <p:cNvSpPr/>
          <p:nvPr/>
        </p:nvSpPr>
        <p:spPr>
          <a:xfrm>
            <a:off x="4180115" y="3818468"/>
            <a:ext cx="1915885" cy="27867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ADB797E9-33A9-B691-F686-0D6451A109BF}"/>
              </a:ext>
            </a:extLst>
          </p:cNvPr>
          <p:cNvSpPr/>
          <p:nvPr/>
        </p:nvSpPr>
        <p:spPr>
          <a:xfrm>
            <a:off x="6004560" y="4493773"/>
            <a:ext cx="3030037"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1002051C-816B-449E-A952-F159796C5CCD}"/>
              </a:ext>
            </a:extLst>
          </p:cNvPr>
          <p:cNvSpPr/>
          <p:nvPr/>
        </p:nvSpPr>
        <p:spPr>
          <a:xfrm>
            <a:off x="2207345" y="3814355"/>
            <a:ext cx="988701"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B2622A5D-0D80-C19B-F97A-A67939C56B39}"/>
              </a:ext>
            </a:extLst>
          </p:cNvPr>
          <p:cNvSpPr/>
          <p:nvPr/>
        </p:nvSpPr>
        <p:spPr>
          <a:xfrm>
            <a:off x="2226401" y="4510505"/>
            <a:ext cx="2746193"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5EEB9BEE-832F-9ED7-A21F-33AC17EF6F43}"/>
              </a:ext>
            </a:extLst>
          </p:cNvPr>
          <p:cNvSpPr txBox="1"/>
          <p:nvPr/>
        </p:nvSpPr>
        <p:spPr>
          <a:xfrm>
            <a:off x="6775269" y="5195384"/>
            <a:ext cx="994183" cy="369332"/>
          </a:xfrm>
          <a:prstGeom prst="rect">
            <a:avLst/>
          </a:prstGeom>
          <a:noFill/>
        </p:spPr>
        <p:txBody>
          <a:bodyPr wrap="none" rtlCol="0">
            <a:spAutoFit/>
          </a:bodyPr>
          <a:lstStyle/>
          <a:p>
            <a:r>
              <a:rPr lang="fr-FR" dirty="0"/>
              <a:t>fonction</a:t>
            </a:r>
          </a:p>
        </p:txBody>
      </p:sp>
      <p:cxnSp>
        <p:nvCxnSpPr>
          <p:cNvPr id="25" name="Connecteur droit avec flèche 24">
            <a:extLst>
              <a:ext uri="{FF2B5EF4-FFF2-40B4-BE49-F238E27FC236}">
                <a16:creationId xmlns:a16="http://schemas.microsoft.com/office/drawing/2014/main" id="{7A74CA1F-F790-3B61-65F4-09087B027A24}"/>
              </a:ext>
            </a:extLst>
          </p:cNvPr>
          <p:cNvCxnSpPr>
            <a:cxnSpLocks/>
            <a:stCxn id="24" idx="1"/>
          </p:cNvCxnSpPr>
          <p:nvPr/>
        </p:nvCxnSpPr>
        <p:spPr>
          <a:xfrm flipH="1" flipV="1">
            <a:off x="5651588" y="4536307"/>
            <a:ext cx="1123681" cy="8437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29705BD-63A0-1487-4235-6485997621B6}"/>
              </a:ext>
            </a:extLst>
          </p:cNvPr>
          <p:cNvCxnSpPr>
            <a:cxnSpLocks/>
            <a:stCxn id="24" idx="1"/>
          </p:cNvCxnSpPr>
          <p:nvPr/>
        </p:nvCxnSpPr>
        <p:spPr>
          <a:xfrm flipH="1" flipV="1">
            <a:off x="4972594" y="4846664"/>
            <a:ext cx="1802675" cy="5333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7224EF31-8EBB-14A0-E5CC-632A1D48762E}"/>
              </a:ext>
            </a:extLst>
          </p:cNvPr>
          <p:cNvCxnSpPr>
            <a:cxnSpLocks/>
            <a:stCxn id="24" idx="1"/>
          </p:cNvCxnSpPr>
          <p:nvPr/>
        </p:nvCxnSpPr>
        <p:spPr>
          <a:xfrm flipH="1" flipV="1">
            <a:off x="6719069" y="4830886"/>
            <a:ext cx="56200" cy="5491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56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Le pourquoi des différents paradigmes de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r>
              <a:rPr lang="fr-FR" dirty="0"/>
              <a:t>Programmation procédurale (ce cours)</a:t>
            </a:r>
            <a:br>
              <a:rPr lang="fr-FR" dirty="0"/>
            </a:br>
            <a:r>
              <a:rPr lang="fr-FR" i="1" dirty="0"/>
              <a:t>Des procédures qu’on appelle, </a:t>
            </a:r>
            <a:r>
              <a:rPr lang="fr-FR" b="1" i="1" dirty="0"/>
              <a:t>avec mutation </a:t>
            </a:r>
            <a:r>
              <a:rPr lang="fr-FR" i="1" dirty="0"/>
              <a:t>des variables passées dans les fonctions</a:t>
            </a:r>
            <a:br>
              <a:rPr lang="fr-FR" i="1" dirty="0"/>
            </a:br>
            <a:endParaRPr lang="fr-FR" i="1" dirty="0"/>
          </a:p>
          <a:p>
            <a:r>
              <a:rPr lang="fr-FR" dirty="0"/>
              <a:t>Programmation fonctionnelle (ce cours et la prochaine fois)</a:t>
            </a:r>
            <a:br>
              <a:rPr lang="fr-FR" dirty="0"/>
            </a:br>
            <a:r>
              <a:rPr lang="fr-FR" i="1" dirty="0"/>
              <a:t>Des fonctions (comme en math), </a:t>
            </a:r>
            <a:r>
              <a:rPr lang="fr-FR" b="1" i="1" dirty="0"/>
              <a:t>sans mutation </a:t>
            </a:r>
            <a:r>
              <a:rPr lang="fr-FR" i="1" dirty="0"/>
              <a:t>des variables passées dans les fonctions</a:t>
            </a:r>
            <a:br>
              <a:rPr lang="fr-FR" i="1" dirty="0"/>
            </a:br>
            <a:endParaRPr lang="fr-FR" i="1" dirty="0"/>
          </a:p>
          <a:p>
            <a:r>
              <a:rPr lang="fr-FR" dirty="0"/>
              <a:t>Programmation orientée objets (la prochaine fois)</a:t>
            </a:r>
            <a:br>
              <a:rPr lang="fr-FR" dirty="0"/>
            </a:br>
            <a:r>
              <a:rPr lang="fr-FR" i="1" dirty="0"/>
              <a:t>Ça sera le but du prochain cours</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31</a:t>
            </a:fld>
            <a:endParaRPr lang="en-US"/>
          </a:p>
        </p:txBody>
      </p:sp>
      <p:pic>
        <p:nvPicPr>
          <p:cNvPr id="5" name="Graphique 4" descr="Visage souriant à remplissage solide avec un remplissage uni">
            <a:extLst>
              <a:ext uri="{FF2B5EF4-FFF2-40B4-BE49-F238E27FC236}">
                <a16:creationId xmlns:a16="http://schemas.microsoft.com/office/drawing/2014/main" id="{E87DF66A-D715-454E-455D-38C68CD560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8343" y="4998718"/>
            <a:ext cx="298269" cy="298269"/>
          </a:xfrm>
          <a:prstGeom prst="rect">
            <a:avLst/>
          </a:prstGeom>
        </p:spPr>
      </p:pic>
    </p:spTree>
    <p:extLst>
      <p:ext uri="{BB962C8B-B14F-4D97-AF65-F5344CB8AC3E}">
        <p14:creationId xmlns:p14="http://schemas.microsoft.com/office/powerpoint/2010/main" val="2385522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32</a:t>
            </a:fld>
            <a:endParaRPr lang="en-US"/>
          </a:p>
        </p:txBody>
      </p:sp>
      <p:pic>
        <p:nvPicPr>
          <p:cNvPr id="1026" name="Picture 2">
            <a:extLst>
              <a:ext uri="{FF2B5EF4-FFF2-40B4-BE49-F238E27FC236}">
                <a16:creationId xmlns:a16="http://schemas.microsoft.com/office/drawing/2014/main" id="{0542DD0C-873A-8132-C5CA-22E0CF232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70"/>
          <a:stretch/>
        </p:blipFill>
        <p:spPr bwMode="auto">
          <a:xfrm>
            <a:off x="800100" y="1607611"/>
            <a:ext cx="5313846" cy="445219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084F8783-AC15-F7D0-902F-B0EDADC32DA6}"/>
              </a:ext>
            </a:extLst>
          </p:cNvPr>
          <p:cNvSpPr txBox="1"/>
          <p:nvPr/>
        </p:nvSpPr>
        <p:spPr>
          <a:xfrm>
            <a:off x="6574420" y="2152891"/>
            <a:ext cx="5197033" cy="3693319"/>
          </a:xfrm>
          <a:prstGeom prst="rect">
            <a:avLst/>
          </a:prstGeom>
          <a:noFill/>
        </p:spPr>
        <p:txBody>
          <a:bodyPr wrap="square" rtlCol="0">
            <a:spAutoFit/>
          </a:bodyPr>
          <a:lstStyle/>
          <a:p>
            <a:r>
              <a:rPr lang="fr-FR" dirty="0"/>
              <a:t>Sur la dalle des Matelles, </a:t>
            </a:r>
            <a:r>
              <a:rPr lang="fr-FR" b="1" dirty="0"/>
              <a:t>on observe :</a:t>
            </a:r>
          </a:p>
          <a:p>
            <a:pPr marL="285750" indent="-285750">
              <a:buFont typeface="Arial" panose="020B0604020202020204" pitchFamily="34" charset="0"/>
              <a:buChar char="•"/>
            </a:pPr>
            <a:r>
              <a:rPr lang="fr-FR" dirty="0"/>
              <a:t>Des failles</a:t>
            </a:r>
          </a:p>
          <a:p>
            <a:pPr marL="285750" indent="-285750">
              <a:buFont typeface="Arial" panose="020B0604020202020204" pitchFamily="34" charset="0"/>
              <a:buChar char="•"/>
            </a:pPr>
            <a:r>
              <a:rPr lang="fr-FR" dirty="0"/>
              <a:t>Des structures secondaires (joints et stylolites)</a:t>
            </a:r>
          </a:p>
          <a:p>
            <a:pPr marL="285750" indent="-285750">
              <a:buFont typeface="Arial" panose="020B0604020202020204" pitchFamily="34" charset="0"/>
              <a:buChar char="•"/>
            </a:pPr>
            <a:endParaRPr lang="fr-FR" dirty="0"/>
          </a:p>
          <a:p>
            <a:r>
              <a:rPr lang="fr-FR" dirty="0"/>
              <a:t>On suppose des structures secondaires ont été créées parce que les failles ont joué, c’est-à-dire qu’elles ont été générées dans le champs perturbé des failles qui ont glissées.</a:t>
            </a:r>
          </a:p>
          <a:p>
            <a:endParaRPr lang="fr-FR" dirty="0"/>
          </a:p>
          <a:p>
            <a:r>
              <a:rPr lang="fr-FR" i="1" dirty="0"/>
              <a:t>En utilisant l’orientation des structures secondaires observées (2D), retrouver les contraintes (orientation, magnitudes) qui ont permis aux failles de glisser (et donc de générer ses structures secondaires) ?</a:t>
            </a:r>
          </a:p>
        </p:txBody>
      </p:sp>
    </p:spTree>
    <p:extLst>
      <p:ext uri="{BB962C8B-B14F-4D97-AF65-F5344CB8AC3E}">
        <p14:creationId xmlns:p14="http://schemas.microsoft.com/office/powerpoint/2010/main" val="128018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33</a:t>
            </a:fld>
            <a:endParaRPr lang="en-US"/>
          </a:p>
        </p:txBody>
      </p:sp>
      <p:grpSp>
        <p:nvGrpSpPr>
          <p:cNvPr id="5" name="Groupe 4">
            <a:extLst>
              <a:ext uri="{FF2B5EF4-FFF2-40B4-BE49-F238E27FC236}">
                <a16:creationId xmlns:a16="http://schemas.microsoft.com/office/drawing/2014/main" id="{C0B5D7FE-64E2-DCCA-5D71-520D13C7EBA3}"/>
              </a:ext>
            </a:extLst>
          </p:cNvPr>
          <p:cNvGrpSpPr/>
          <p:nvPr/>
        </p:nvGrpSpPr>
        <p:grpSpPr>
          <a:xfrm>
            <a:off x="1590878" y="1785518"/>
            <a:ext cx="9010244" cy="4150386"/>
            <a:chOff x="1590878" y="1785518"/>
            <a:chExt cx="9010244" cy="4150386"/>
          </a:xfrm>
        </p:grpSpPr>
        <p:pic>
          <p:nvPicPr>
            <p:cNvPr id="1026" name="Picture 2">
              <a:extLst>
                <a:ext uri="{FF2B5EF4-FFF2-40B4-BE49-F238E27FC236}">
                  <a16:creationId xmlns:a16="http://schemas.microsoft.com/office/drawing/2014/main" id="{0542DD0C-873A-8132-C5CA-22E0CF232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71" t="3174" r="31544" b="43962"/>
            <a:stretch/>
          </p:blipFill>
          <p:spPr bwMode="auto">
            <a:xfrm rot="5400000">
              <a:off x="4020807" y="-644411"/>
              <a:ext cx="4150386" cy="9010244"/>
            </a:xfrm>
            <a:prstGeom prst="rect">
              <a:avLst/>
            </a:prstGeom>
            <a:noFill/>
            <a:extLst>
              <a:ext uri="{909E8E84-426E-40DD-AFC4-6F175D3DCCD1}">
                <a14:hiddenFill xmlns:a14="http://schemas.microsoft.com/office/drawing/2010/main">
                  <a:solidFill>
                    <a:srgbClr val="FFFFFF"/>
                  </a:solidFill>
                </a14:hiddenFill>
              </a:ext>
            </a:extLst>
          </p:spPr>
        </p:pic>
        <p:sp>
          <p:nvSpPr>
            <p:cNvPr id="3" name="Flèche vers le bas 2">
              <a:extLst>
                <a:ext uri="{FF2B5EF4-FFF2-40B4-BE49-F238E27FC236}">
                  <a16:creationId xmlns:a16="http://schemas.microsoft.com/office/drawing/2014/main" id="{582026AD-9503-8129-25D2-03C2E61901FC}"/>
                </a:ext>
              </a:extLst>
            </p:cNvPr>
            <p:cNvSpPr/>
            <p:nvPr/>
          </p:nvSpPr>
          <p:spPr>
            <a:xfrm rot="16200000">
              <a:off x="3669652" y="5301681"/>
              <a:ext cx="299988" cy="57682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4E81B9D-E5F8-E2D6-CF1F-4E0B1A15C0D4}"/>
                </a:ext>
              </a:extLst>
            </p:cNvPr>
            <p:cNvSpPr txBox="1"/>
            <p:nvPr/>
          </p:nvSpPr>
          <p:spPr>
            <a:xfrm>
              <a:off x="4108060" y="5328484"/>
              <a:ext cx="444352" cy="523220"/>
            </a:xfrm>
            <a:prstGeom prst="rect">
              <a:avLst/>
            </a:prstGeom>
            <a:noFill/>
          </p:spPr>
          <p:txBody>
            <a:bodyPr wrap="none" rtlCol="0">
              <a:spAutoFit/>
            </a:bodyPr>
            <a:lstStyle/>
            <a:p>
              <a:r>
                <a:rPr lang="fr-FR" sz="2800" b="1" dirty="0">
                  <a:latin typeface="Arial" panose="020B0604020202020204" pitchFamily="34" charset="0"/>
                  <a:cs typeface="Arial" panose="020B0604020202020204" pitchFamily="34" charset="0"/>
                </a:rPr>
                <a:t>N</a:t>
              </a:r>
            </a:p>
          </p:txBody>
        </p:sp>
      </p:grpSp>
    </p:spTree>
    <p:extLst>
      <p:ext uri="{BB962C8B-B14F-4D97-AF65-F5344CB8AC3E}">
        <p14:creationId xmlns:p14="http://schemas.microsoft.com/office/powerpoint/2010/main" val="3078091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34</a:t>
            </a:fld>
            <a:endParaRPr lang="en-US"/>
          </a:p>
        </p:txBody>
      </p:sp>
      <p:pic>
        <p:nvPicPr>
          <p:cNvPr id="3074" name="Picture 2">
            <a:extLst>
              <a:ext uri="{FF2B5EF4-FFF2-40B4-BE49-F238E27FC236}">
                <a16:creationId xmlns:a16="http://schemas.microsoft.com/office/drawing/2014/main" id="{36D5C98F-F703-1A47-90AB-82C8FAA8D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231" y="2001157"/>
            <a:ext cx="3157220" cy="3622495"/>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01837E0D-5AC0-3CE4-757D-CF86770A02B9}"/>
              </a:ext>
            </a:extLst>
          </p:cNvPr>
          <p:cNvSpPr txBox="1"/>
          <p:nvPr/>
        </p:nvSpPr>
        <p:spPr>
          <a:xfrm>
            <a:off x="2490652" y="5674294"/>
            <a:ext cx="659155" cy="523220"/>
          </a:xfrm>
          <a:prstGeom prst="rect">
            <a:avLst/>
          </a:prstGeom>
          <a:noFill/>
        </p:spPr>
        <p:txBody>
          <a:bodyPr wrap="none" rtlCol="0">
            <a:spAutoFit/>
          </a:bodyPr>
          <a:lstStyle/>
          <a:p>
            <a:r>
              <a:rPr lang="fr-FR" sz="2800" dirty="0"/>
              <a:t>3D</a:t>
            </a:r>
          </a:p>
        </p:txBody>
      </p:sp>
      <p:sp>
        <p:nvSpPr>
          <p:cNvPr id="24" name="ZoneTexte 23">
            <a:extLst>
              <a:ext uri="{FF2B5EF4-FFF2-40B4-BE49-F238E27FC236}">
                <a16:creationId xmlns:a16="http://schemas.microsoft.com/office/drawing/2014/main" id="{27246647-F5EB-FD14-CADE-791E4A734A33}"/>
              </a:ext>
            </a:extLst>
          </p:cNvPr>
          <p:cNvSpPr txBox="1"/>
          <p:nvPr/>
        </p:nvSpPr>
        <p:spPr>
          <a:xfrm>
            <a:off x="7245235" y="5674294"/>
            <a:ext cx="659155" cy="523220"/>
          </a:xfrm>
          <a:prstGeom prst="rect">
            <a:avLst/>
          </a:prstGeom>
          <a:noFill/>
        </p:spPr>
        <p:txBody>
          <a:bodyPr wrap="none" rtlCol="0">
            <a:spAutoFit/>
          </a:bodyPr>
          <a:lstStyle/>
          <a:p>
            <a:r>
              <a:rPr lang="fr-FR" sz="2800" dirty="0"/>
              <a:t>2D</a:t>
            </a:r>
          </a:p>
        </p:txBody>
      </p:sp>
      <p:grpSp>
        <p:nvGrpSpPr>
          <p:cNvPr id="30" name="Groupe 29">
            <a:extLst>
              <a:ext uri="{FF2B5EF4-FFF2-40B4-BE49-F238E27FC236}">
                <a16:creationId xmlns:a16="http://schemas.microsoft.com/office/drawing/2014/main" id="{24A826F3-CD27-7EF0-796B-AE8F25080373}"/>
              </a:ext>
            </a:extLst>
          </p:cNvPr>
          <p:cNvGrpSpPr/>
          <p:nvPr/>
        </p:nvGrpSpPr>
        <p:grpSpPr>
          <a:xfrm>
            <a:off x="6757851" y="2462320"/>
            <a:ext cx="3344510" cy="2719280"/>
            <a:chOff x="6757851" y="2462320"/>
            <a:chExt cx="3344510" cy="2719280"/>
          </a:xfrm>
        </p:grpSpPr>
        <p:grpSp>
          <p:nvGrpSpPr>
            <p:cNvPr id="9" name="Groupe 8">
              <a:extLst>
                <a:ext uri="{FF2B5EF4-FFF2-40B4-BE49-F238E27FC236}">
                  <a16:creationId xmlns:a16="http://schemas.microsoft.com/office/drawing/2014/main" id="{1AF89E93-68FA-FC26-D722-C8C6094F2DF3}"/>
                </a:ext>
              </a:extLst>
            </p:cNvPr>
            <p:cNvGrpSpPr/>
            <p:nvPr/>
          </p:nvGrpSpPr>
          <p:grpSpPr>
            <a:xfrm>
              <a:off x="7088777" y="3429000"/>
              <a:ext cx="609600" cy="1158239"/>
              <a:chOff x="6426926" y="2351314"/>
              <a:chExt cx="609600" cy="1158239"/>
            </a:xfrm>
          </p:grpSpPr>
          <p:sp>
            <p:nvSpPr>
              <p:cNvPr id="7" name="Forme libre 6">
                <a:extLst>
                  <a:ext uri="{FF2B5EF4-FFF2-40B4-BE49-F238E27FC236}">
                    <a16:creationId xmlns:a16="http://schemas.microsoft.com/office/drawing/2014/main" id="{649313CF-F5AD-4798-EA77-53755DC46DB7}"/>
                  </a:ext>
                </a:extLst>
              </p:cNvPr>
              <p:cNvSpPr/>
              <p:nvPr/>
            </p:nvSpPr>
            <p:spPr>
              <a:xfrm>
                <a:off x="6426926" y="2351314"/>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E9F90C31-3453-9ACB-E656-51425A956318}"/>
                  </a:ext>
                </a:extLst>
              </p:cNvPr>
              <p:cNvSpPr/>
              <p:nvPr/>
            </p:nvSpPr>
            <p:spPr>
              <a:xfrm flipH="1" flipV="1">
                <a:off x="6426926" y="2360022"/>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1" name="Connecteur droit avec flèche 10">
              <a:extLst>
                <a:ext uri="{FF2B5EF4-FFF2-40B4-BE49-F238E27FC236}">
                  <a16:creationId xmlns:a16="http://schemas.microsoft.com/office/drawing/2014/main" id="{6623028E-57E6-BF18-4732-23430AD2A585}"/>
                </a:ext>
              </a:extLst>
            </p:cNvPr>
            <p:cNvCxnSpPr>
              <a:cxnSpLocks/>
            </p:cNvCxnSpPr>
            <p:nvPr/>
          </p:nvCxnSpPr>
          <p:spPr>
            <a:xfrm>
              <a:off x="7559038"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55D50A1-9A6F-9439-070A-E8BF057D4A0C}"/>
                </a:ext>
              </a:extLst>
            </p:cNvPr>
            <p:cNvCxnSpPr>
              <a:cxnSpLocks/>
            </p:cNvCxnSpPr>
            <p:nvPr/>
          </p:nvCxnSpPr>
          <p:spPr>
            <a:xfrm flipH="1" flipV="1">
              <a:off x="7027813"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E2BC938-34FA-67BD-3961-C32659D51242}"/>
                </a:ext>
              </a:extLst>
            </p:cNvPr>
            <p:cNvCxnSpPr>
              <a:cxnSpLocks/>
            </p:cNvCxnSpPr>
            <p:nvPr/>
          </p:nvCxnSpPr>
          <p:spPr>
            <a:xfrm flipV="1">
              <a:off x="7779477" y="2822105"/>
              <a:ext cx="249826" cy="47909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EA7461C-4CB6-EDD9-3689-F85B52666606}"/>
                </a:ext>
              </a:extLst>
            </p:cNvPr>
            <p:cNvCxnSpPr>
              <a:cxnSpLocks/>
            </p:cNvCxnSpPr>
            <p:nvPr/>
          </p:nvCxnSpPr>
          <p:spPr>
            <a:xfrm flipH="1">
              <a:off x="6757851" y="4702536"/>
              <a:ext cx="269962" cy="4790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64C06391-E6B0-97F4-511A-C0462FAB36C2}"/>
                </a:ext>
              </a:extLst>
            </p:cNvPr>
            <p:cNvSpPr txBox="1"/>
            <p:nvPr/>
          </p:nvSpPr>
          <p:spPr>
            <a:xfrm>
              <a:off x="7749345" y="4440220"/>
              <a:ext cx="2353016" cy="369332"/>
            </a:xfrm>
            <a:prstGeom prst="rect">
              <a:avLst/>
            </a:prstGeom>
            <a:noFill/>
          </p:spPr>
          <p:txBody>
            <a:bodyPr wrap="none" rtlCol="0">
              <a:spAutoFit/>
            </a:bodyPr>
            <a:lstStyle/>
            <a:p>
              <a:r>
                <a:rPr lang="fr-FR" dirty="0"/>
                <a:t>La moins compressive</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65954930-89CC-21A3-223C-8F40DA184939}"/>
                    </a:ext>
                  </a:extLst>
                </p:cNvPr>
                <p:cNvSpPr txBox="1"/>
                <p:nvPr/>
              </p:nvSpPr>
              <p:spPr>
                <a:xfrm>
                  <a:off x="7904390" y="246232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28" name="ZoneTexte 27">
                  <a:extLst>
                    <a:ext uri="{FF2B5EF4-FFF2-40B4-BE49-F238E27FC236}">
                      <a16:creationId xmlns:a16="http://schemas.microsoft.com/office/drawing/2014/main" id="{65954930-89CC-21A3-223C-8F40DA184939}"/>
                    </a:ext>
                  </a:extLst>
                </p:cNvPr>
                <p:cNvSpPr txBox="1">
                  <a:spLocks noRot="1" noChangeAspect="1" noMove="1" noResize="1" noEditPoints="1" noAdjustHandles="1" noChangeArrowheads="1" noChangeShapeType="1" noTextEdit="1"/>
                </p:cNvSpPr>
                <p:nvPr/>
              </p:nvSpPr>
              <p:spPr>
                <a:xfrm>
                  <a:off x="7904390" y="2462320"/>
                  <a:ext cx="500393"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8B690FF9-CBC3-58CC-C1B4-837C438CC940}"/>
                    </a:ext>
                  </a:extLst>
                </p:cNvPr>
                <p:cNvSpPr txBox="1"/>
                <p:nvPr/>
              </p:nvSpPr>
              <p:spPr>
                <a:xfrm>
                  <a:off x="7779106" y="4018926"/>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29" name="ZoneTexte 28">
                  <a:extLst>
                    <a:ext uri="{FF2B5EF4-FFF2-40B4-BE49-F238E27FC236}">
                      <a16:creationId xmlns:a16="http://schemas.microsoft.com/office/drawing/2014/main" id="{8B690FF9-CBC3-58CC-C1B4-837C438CC940}"/>
                    </a:ext>
                  </a:extLst>
                </p:cNvPr>
                <p:cNvSpPr txBox="1">
                  <a:spLocks noRot="1" noChangeAspect="1" noMove="1" noResize="1" noEditPoints="1" noAdjustHandles="1" noChangeArrowheads="1" noChangeShapeType="1" noTextEdit="1"/>
                </p:cNvSpPr>
                <p:nvPr/>
              </p:nvSpPr>
              <p:spPr>
                <a:xfrm>
                  <a:off x="7779106" y="4018926"/>
                  <a:ext cx="500393" cy="369332"/>
                </a:xfrm>
                <a:prstGeom prst="rect">
                  <a:avLst/>
                </a:prstGeom>
                <a:blipFill>
                  <a:blip r:embed="rId4"/>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172157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20" name="Flèche vers la droite 19">
            <a:extLst>
              <a:ext uri="{FF2B5EF4-FFF2-40B4-BE49-F238E27FC236}">
                <a16:creationId xmlns:a16="http://schemas.microsoft.com/office/drawing/2014/main" id="{57C766E1-05C6-5C14-91F9-6F899A069D6D}"/>
              </a:ext>
            </a:extLst>
          </p:cNvPr>
          <p:cNvSpPr/>
          <p:nvPr/>
        </p:nvSpPr>
        <p:spPr>
          <a:xfrm>
            <a:off x="3360728" y="3691249"/>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a droite 25">
            <a:extLst>
              <a:ext uri="{FF2B5EF4-FFF2-40B4-BE49-F238E27FC236}">
                <a16:creationId xmlns:a16="http://schemas.microsoft.com/office/drawing/2014/main" id="{898104EC-B68A-6113-CB90-BD7AB2EB1B2F}"/>
              </a:ext>
            </a:extLst>
          </p:cNvPr>
          <p:cNvSpPr/>
          <p:nvPr/>
        </p:nvSpPr>
        <p:spPr>
          <a:xfrm>
            <a:off x="6491860" y="3691249"/>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71C5F2D4-5243-7168-BAD2-B62B5192D9F2}"/>
                  </a:ext>
                </a:extLst>
              </p:cNvPr>
              <p:cNvSpPr txBox="1"/>
              <p:nvPr/>
            </p:nvSpPr>
            <p:spPr>
              <a:xfrm>
                <a:off x="7070125" y="3601382"/>
                <a:ext cx="1712264" cy="369332"/>
              </a:xfrm>
              <a:prstGeom prst="rect">
                <a:avLst/>
              </a:prstGeom>
              <a:noFill/>
            </p:spPr>
            <p:txBody>
              <a:bodyPr wrap="non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b="1" dirty="0"/>
                  <a:t> </a:t>
                </a:r>
                <a:r>
                  <a:rPr lang="fr-FR" dirty="0"/>
                  <a:t>parallèle à </a:t>
                </a:r>
                <a14:m>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a14:m>
                <a:endParaRPr lang="fr-FR" dirty="0"/>
              </a:p>
            </p:txBody>
          </p:sp>
        </mc:Choice>
        <mc:Fallback xmlns="">
          <p:sp>
            <p:nvSpPr>
              <p:cNvPr id="27" name="ZoneTexte 26">
                <a:extLst>
                  <a:ext uri="{FF2B5EF4-FFF2-40B4-BE49-F238E27FC236}">
                    <a16:creationId xmlns:a16="http://schemas.microsoft.com/office/drawing/2014/main" id="{71C5F2D4-5243-7168-BAD2-B62B5192D9F2}"/>
                  </a:ext>
                </a:extLst>
              </p:cNvPr>
              <p:cNvSpPr txBox="1">
                <a:spLocks noRot="1" noChangeAspect="1" noMove="1" noResize="1" noEditPoints="1" noAdjustHandles="1" noChangeArrowheads="1" noChangeShapeType="1" noTextEdit="1"/>
              </p:cNvSpPr>
              <p:nvPr/>
            </p:nvSpPr>
            <p:spPr>
              <a:xfrm>
                <a:off x="7070125" y="3601382"/>
                <a:ext cx="1712264" cy="369332"/>
              </a:xfrm>
              <a:prstGeom prst="rect">
                <a:avLst/>
              </a:prstGeom>
              <a:blipFill>
                <a:blip r:embed="rId2"/>
                <a:stretch>
                  <a:fillRect t="-6667" b="-23333"/>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354F2514-853B-9B6B-678C-1BFD0E4282E4}"/>
              </a:ext>
            </a:extLst>
          </p:cNvPr>
          <p:cNvGrpSpPr/>
          <p:nvPr/>
        </p:nvGrpSpPr>
        <p:grpSpPr>
          <a:xfrm>
            <a:off x="4093041" y="2072279"/>
            <a:ext cx="3002239" cy="2737273"/>
            <a:chOff x="4093041" y="2072279"/>
            <a:chExt cx="3002239" cy="2737273"/>
          </a:xfrm>
        </p:grpSpPr>
        <p:sp>
          <p:nvSpPr>
            <p:cNvPr id="25" name="ZoneTexte 24">
              <a:extLst>
                <a:ext uri="{FF2B5EF4-FFF2-40B4-BE49-F238E27FC236}">
                  <a16:creationId xmlns:a16="http://schemas.microsoft.com/office/drawing/2014/main" id="{64C06391-E6B0-97F4-511A-C0462FAB36C2}"/>
                </a:ext>
              </a:extLst>
            </p:cNvPr>
            <p:cNvSpPr txBox="1"/>
            <p:nvPr/>
          </p:nvSpPr>
          <p:spPr>
            <a:xfrm>
              <a:off x="4093041" y="2072279"/>
              <a:ext cx="3002239" cy="923330"/>
            </a:xfrm>
            <a:prstGeom prst="rect">
              <a:avLst/>
            </a:prstGeom>
            <a:noFill/>
          </p:spPr>
          <p:txBody>
            <a:bodyPr wrap="square" rtlCol="0">
              <a:spAutoFit/>
            </a:bodyPr>
            <a:lstStyle/>
            <a:p>
              <a:r>
                <a:rPr lang="fr-FR" dirty="0"/>
                <a:t>Normale au joint</a:t>
              </a:r>
            </a:p>
            <a:p>
              <a:r>
                <a:rPr lang="fr-FR" dirty="0"/>
                <a:t>(pas de différenciation d’un côté ou de l’autre)</a:t>
              </a:r>
            </a:p>
          </p:txBody>
        </p:sp>
        <p:grpSp>
          <p:nvGrpSpPr>
            <p:cNvPr id="37" name="Groupe 36">
              <a:extLst>
                <a:ext uri="{FF2B5EF4-FFF2-40B4-BE49-F238E27FC236}">
                  <a16:creationId xmlns:a16="http://schemas.microsoft.com/office/drawing/2014/main" id="{11298B38-4FCC-81ED-3355-1EFF1AD9AF82}"/>
                </a:ext>
              </a:extLst>
            </p:cNvPr>
            <p:cNvGrpSpPr/>
            <p:nvPr/>
          </p:nvGrpSpPr>
          <p:grpSpPr>
            <a:xfrm>
              <a:off x="4118872" y="3055716"/>
              <a:ext cx="959580" cy="1753836"/>
              <a:chOff x="4118872" y="3055716"/>
              <a:chExt cx="959580" cy="1753836"/>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4118872"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4417394" y="4240906"/>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4503556" y="3601382"/>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4205606" y="3313165"/>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4205606" y="3313165"/>
                    <a:ext cx="393056"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4589133" y="4161681"/>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4589133" y="4161681"/>
                    <a:ext cx="393056" cy="369332"/>
                  </a:xfrm>
                  <a:prstGeom prst="rect">
                    <a:avLst/>
                  </a:prstGeom>
                  <a:blipFill>
                    <a:blip r:embed="rId4"/>
                    <a:stretch>
                      <a:fillRect/>
                    </a:stretch>
                  </a:blipFill>
                </p:spPr>
                <p:txBody>
                  <a:bodyPr/>
                  <a:lstStyle/>
                  <a:p>
                    <a:r>
                      <a:rPr lang="fr-FR">
                        <a:noFill/>
                      </a:rPr>
                      <a:t> </a:t>
                    </a:r>
                  </a:p>
                </p:txBody>
              </p:sp>
            </mc:Fallback>
          </mc:AlternateContent>
        </p:grpSp>
      </p:grpSp>
      <p:grpSp>
        <p:nvGrpSpPr>
          <p:cNvPr id="36" name="Groupe 35">
            <a:extLst>
              <a:ext uri="{FF2B5EF4-FFF2-40B4-BE49-F238E27FC236}">
                <a16:creationId xmlns:a16="http://schemas.microsoft.com/office/drawing/2014/main" id="{9A4209E0-4410-57D2-FA64-C9F51287D9E9}"/>
              </a:ext>
            </a:extLst>
          </p:cNvPr>
          <p:cNvGrpSpPr/>
          <p:nvPr/>
        </p:nvGrpSpPr>
        <p:grpSpPr>
          <a:xfrm>
            <a:off x="1213577" y="2125751"/>
            <a:ext cx="1646932" cy="2747629"/>
            <a:chOff x="1213577" y="2433971"/>
            <a:chExt cx="1646932" cy="2747629"/>
          </a:xfrm>
        </p:grpSpPr>
        <p:grpSp>
          <p:nvGrpSpPr>
            <p:cNvPr id="9" name="Groupe 8">
              <a:extLst>
                <a:ext uri="{FF2B5EF4-FFF2-40B4-BE49-F238E27FC236}">
                  <a16:creationId xmlns:a16="http://schemas.microsoft.com/office/drawing/2014/main" id="{1AF89E93-68FA-FC26-D722-C8C6094F2DF3}"/>
                </a:ext>
              </a:extLst>
            </p:cNvPr>
            <p:cNvGrpSpPr/>
            <p:nvPr/>
          </p:nvGrpSpPr>
          <p:grpSpPr>
            <a:xfrm>
              <a:off x="1544503" y="3429000"/>
              <a:ext cx="609600" cy="1158239"/>
              <a:chOff x="6426926" y="2351314"/>
              <a:chExt cx="609600" cy="1158239"/>
            </a:xfrm>
          </p:grpSpPr>
          <p:sp>
            <p:nvSpPr>
              <p:cNvPr id="7" name="Forme libre 6">
                <a:extLst>
                  <a:ext uri="{FF2B5EF4-FFF2-40B4-BE49-F238E27FC236}">
                    <a16:creationId xmlns:a16="http://schemas.microsoft.com/office/drawing/2014/main" id="{649313CF-F5AD-4798-EA77-53755DC46DB7}"/>
                  </a:ext>
                </a:extLst>
              </p:cNvPr>
              <p:cNvSpPr/>
              <p:nvPr/>
            </p:nvSpPr>
            <p:spPr>
              <a:xfrm>
                <a:off x="6426926" y="2351314"/>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E9F90C31-3453-9ACB-E656-51425A956318}"/>
                  </a:ext>
                </a:extLst>
              </p:cNvPr>
              <p:cNvSpPr/>
              <p:nvPr/>
            </p:nvSpPr>
            <p:spPr>
              <a:xfrm flipH="1" flipV="1">
                <a:off x="6426926" y="2360022"/>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1" name="Connecteur droit avec flèche 10">
              <a:extLst>
                <a:ext uri="{FF2B5EF4-FFF2-40B4-BE49-F238E27FC236}">
                  <a16:creationId xmlns:a16="http://schemas.microsoft.com/office/drawing/2014/main" id="{6623028E-57E6-BF18-4732-23430AD2A585}"/>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55D50A1-9A6F-9439-070A-E8BF057D4A0C}"/>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E2BC938-34FA-67BD-3961-C32659D51242}"/>
                </a:ext>
              </a:extLst>
            </p:cNvPr>
            <p:cNvCxnSpPr>
              <a:cxnSpLocks/>
            </p:cNvCxnSpPr>
            <p:nvPr/>
          </p:nvCxnSpPr>
          <p:spPr>
            <a:xfrm flipV="1">
              <a:off x="2235203" y="2822105"/>
              <a:ext cx="249826" cy="47909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EA7461C-4CB6-EDD9-3689-F85B52666606}"/>
                </a:ext>
              </a:extLst>
            </p:cNvPr>
            <p:cNvCxnSpPr>
              <a:cxnSpLocks/>
            </p:cNvCxnSpPr>
            <p:nvPr/>
          </p:nvCxnSpPr>
          <p:spPr>
            <a:xfrm flipH="1">
              <a:off x="1213577" y="4702536"/>
              <a:ext cx="269962" cy="4790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1D15439E-1582-A48C-7431-B36CCB721292}"/>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22" name="ZoneTexte 21">
                  <a:extLst>
                    <a:ext uri="{FF2B5EF4-FFF2-40B4-BE49-F238E27FC236}">
                      <a16:creationId xmlns:a16="http://schemas.microsoft.com/office/drawing/2014/main" id="{1D15439E-1582-A48C-7431-B36CCB721292}"/>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722CC5D6-C7B6-6866-A2DA-409C851D038D}"/>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34" name="ZoneTexte 33">
                  <a:extLst>
                    <a:ext uri="{FF2B5EF4-FFF2-40B4-BE49-F238E27FC236}">
                      <a16:creationId xmlns:a16="http://schemas.microsoft.com/office/drawing/2014/main" id="{722CC5D6-C7B6-6866-A2DA-409C851D038D}"/>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grpSp>
      <p:sp>
        <p:nvSpPr>
          <p:cNvPr id="44" name="Flèche vers la droite 43">
            <a:extLst>
              <a:ext uri="{FF2B5EF4-FFF2-40B4-BE49-F238E27FC236}">
                <a16:creationId xmlns:a16="http://schemas.microsoft.com/office/drawing/2014/main" id="{5CCEDB18-FB5A-6E6D-D043-7F57A6EFF8FA}"/>
              </a:ext>
            </a:extLst>
          </p:cNvPr>
          <p:cNvSpPr/>
          <p:nvPr/>
        </p:nvSpPr>
        <p:spPr>
          <a:xfrm>
            <a:off x="9059712" y="3705058"/>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0" name="Groupe 49">
            <a:extLst>
              <a:ext uri="{FF2B5EF4-FFF2-40B4-BE49-F238E27FC236}">
                <a16:creationId xmlns:a16="http://schemas.microsoft.com/office/drawing/2014/main" id="{DD62538E-4769-39F3-E275-8F6BE1F17EF2}"/>
              </a:ext>
            </a:extLst>
          </p:cNvPr>
          <p:cNvGrpSpPr/>
          <p:nvPr/>
        </p:nvGrpSpPr>
        <p:grpSpPr>
          <a:xfrm>
            <a:off x="9416352" y="3313165"/>
            <a:ext cx="2747412" cy="1095224"/>
            <a:chOff x="9416352" y="3313165"/>
            <a:chExt cx="2747412" cy="1095224"/>
          </a:xfrm>
        </p:grpSpPr>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EBFDAD6-2E61-BEE3-B61D-745FF4713A00}"/>
                    </a:ext>
                  </a:extLst>
                </p:cNvPr>
                <p:cNvSpPr txBox="1"/>
                <p:nvPr/>
              </p:nvSpPr>
              <p:spPr>
                <a:xfrm>
                  <a:off x="9674260" y="3437708"/>
                  <a:ext cx="2489504" cy="369332"/>
                </a:xfrm>
                <a:prstGeom prst="rect">
                  <a:avLst/>
                </a:prstGeom>
                <a:noFill/>
              </p:spPr>
              <p:txBody>
                <a:bodyPr wrap="squar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0" i="1" smtClean="0">
                          <a:latin typeface="Cambria Math" panose="02040503050406030204" pitchFamily="18" charset="0"/>
                        </a:rPr>
                        <m:t>=1</m:t>
                      </m:r>
                    </m:oMath>
                  </a14:m>
                  <a:r>
                    <a:rPr lang="fr-FR" dirty="0"/>
                    <a:t> si parfait !</a:t>
                  </a:r>
                </a:p>
              </p:txBody>
            </p:sp>
          </mc:Choice>
          <mc:Fallback xmlns="">
            <p:sp>
              <p:nvSpPr>
                <p:cNvPr id="45" name="ZoneTexte 44">
                  <a:extLst>
                    <a:ext uri="{FF2B5EF4-FFF2-40B4-BE49-F238E27FC236}">
                      <a16:creationId xmlns:a16="http://schemas.microsoft.com/office/drawing/2014/main" id="{8EBFDAD6-2E61-BEE3-B61D-745FF4713A00}"/>
                    </a:ext>
                  </a:extLst>
                </p:cNvPr>
                <p:cNvSpPr txBox="1">
                  <a:spLocks noRot="1" noChangeAspect="1" noMove="1" noResize="1" noEditPoints="1" noAdjustHandles="1" noChangeArrowheads="1" noChangeShapeType="1" noTextEdit="1"/>
                </p:cNvSpPr>
                <p:nvPr/>
              </p:nvSpPr>
              <p:spPr>
                <a:xfrm>
                  <a:off x="9674260" y="3437708"/>
                  <a:ext cx="2489504" cy="369332"/>
                </a:xfrm>
                <a:prstGeom prst="rect">
                  <a:avLst/>
                </a:prstGeom>
                <a:blipFill>
                  <a:blip r:embed="rId7"/>
                  <a:stretch>
                    <a:fillRect t="-6667" b="-2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D955F286-ECE1-E58B-1CAA-DD3E6635911D}"/>
                    </a:ext>
                  </a:extLst>
                </p:cNvPr>
                <p:cNvSpPr txBox="1"/>
                <p:nvPr/>
              </p:nvSpPr>
              <p:spPr>
                <a:xfrm>
                  <a:off x="9674260" y="3934122"/>
                  <a:ext cx="2489504" cy="369332"/>
                </a:xfrm>
                <a:prstGeom prst="rect">
                  <a:avLst/>
                </a:prstGeom>
                <a:noFill/>
              </p:spPr>
              <p:txBody>
                <a:bodyPr wrap="squar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0" i="1" smtClean="0">
                          <a:latin typeface="Cambria Math" panose="02040503050406030204" pitchFamily="18" charset="0"/>
                        </a:rPr>
                        <m:t>=0</m:t>
                      </m:r>
                    </m:oMath>
                  </a14:m>
                  <a:r>
                    <a:rPr lang="fr-FR" dirty="0"/>
                    <a:t> si à l’ouest</a:t>
                  </a:r>
                </a:p>
              </p:txBody>
            </p:sp>
          </mc:Choice>
          <mc:Fallback xmlns="">
            <p:sp>
              <p:nvSpPr>
                <p:cNvPr id="48" name="ZoneTexte 47">
                  <a:extLst>
                    <a:ext uri="{FF2B5EF4-FFF2-40B4-BE49-F238E27FC236}">
                      <a16:creationId xmlns:a16="http://schemas.microsoft.com/office/drawing/2014/main" id="{D955F286-ECE1-E58B-1CAA-DD3E6635911D}"/>
                    </a:ext>
                  </a:extLst>
                </p:cNvPr>
                <p:cNvSpPr txBox="1">
                  <a:spLocks noRot="1" noChangeAspect="1" noMove="1" noResize="1" noEditPoints="1" noAdjustHandles="1" noChangeArrowheads="1" noChangeShapeType="1" noTextEdit="1"/>
                </p:cNvSpPr>
                <p:nvPr/>
              </p:nvSpPr>
              <p:spPr>
                <a:xfrm>
                  <a:off x="9674260" y="3934122"/>
                  <a:ext cx="2489504" cy="369332"/>
                </a:xfrm>
                <a:prstGeom prst="rect">
                  <a:avLst/>
                </a:prstGeom>
                <a:blipFill>
                  <a:blip r:embed="rId8"/>
                  <a:stretch>
                    <a:fillRect t="-6667" b="-23333"/>
                  </a:stretch>
                </a:blipFill>
              </p:spPr>
              <p:txBody>
                <a:bodyPr/>
                <a:lstStyle/>
                <a:p>
                  <a:r>
                    <a:rPr lang="fr-FR">
                      <a:noFill/>
                    </a:rPr>
                    <a:t> </a:t>
                  </a:r>
                </a:p>
              </p:txBody>
            </p:sp>
          </mc:Fallback>
        </mc:AlternateContent>
        <p:sp>
          <p:nvSpPr>
            <p:cNvPr id="49" name="Accolade ouvrante 48">
              <a:extLst>
                <a:ext uri="{FF2B5EF4-FFF2-40B4-BE49-F238E27FC236}">
                  <a16:creationId xmlns:a16="http://schemas.microsoft.com/office/drawing/2014/main" id="{ED12B33A-C165-28F4-1FF8-B368E7074116}"/>
                </a:ext>
              </a:extLst>
            </p:cNvPr>
            <p:cNvSpPr/>
            <p:nvPr/>
          </p:nvSpPr>
          <p:spPr>
            <a:xfrm>
              <a:off x="9416352" y="3313165"/>
              <a:ext cx="405114" cy="109522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1" name="ZoneTexte 50">
            <a:extLst>
              <a:ext uri="{FF2B5EF4-FFF2-40B4-BE49-F238E27FC236}">
                <a16:creationId xmlns:a16="http://schemas.microsoft.com/office/drawing/2014/main" id="{5A7C4D0A-91E1-B9BD-0BCC-E26827E20576}"/>
              </a:ext>
            </a:extLst>
          </p:cNvPr>
          <p:cNvSpPr txBox="1"/>
          <p:nvPr/>
        </p:nvSpPr>
        <p:spPr>
          <a:xfrm>
            <a:off x="4091976" y="5367961"/>
            <a:ext cx="1667444" cy="369332"/>
          </a:xfrm>
          <a:prstGeom prst="rect">
            <a:avLst/>
          </a:prstGeom>
          <a:noFill/>
        </p:spPr>
        <p:txBody>
          <a:bodyPr wrap="none" rtlCol="0">
            <a:spAutoFit/>
          </a:bodyPr>
          <a:lstStyle/>
          <a:p>
            <a:r>
              <a:rPr lang="fr-FR" dirty="0"/>
              <a:t>(simplification)</a:t>
            </a:r>
          </a:p>
        </p:txBody>
      </p:sp>
    </p:spTree>
    <p:extLst>
      <p:ext uri="{BB962C8B-B14F-4D97-AF65-F5344CB8AC3E}">
        <p14:creationId xmlns:p14="http://schemas.microsoft.com/office/powerpoint/2010/main" val="1213162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36</a:t>
            </a:fld>
            <a:endParaRPr lang="en-US"/>
          </a:p>
        </p:txBody>
      </p:sp>
      <p:pic>
        <p:nvPicPr>
          <p:cNvPr id="28" name="Image 27">
            <a:extLst>
              <a:ext uri="{FF2B5EF4-FFF2-40B4-BE49-F238E27FC236}">
                <a16:creationId xmlns:a16="http://schemas.microsoft.com/office/drawing/2014/main" id="{C51C08AA-A433-BA63-81DE-15746F4CD23F}"/>
              </a:ext>
            </a:extLst>
          </p:cNvPr>
          <p:cNvPicPr>
            <a:picLocks noChangeAspect="1"/>
          </p:cNvPicPr>
          <p:nvPr/>
        </p:nvPicPr>
        <p:blipFill>
          <a:blip r:embed="rId2"/>
          <a:stretch>
            <a:fillRect/>
          </a:stretch>
        </p:blipFill>
        <p:spPr>
          <a:xfrm>
            <a:off x="3619500" y="4623297"/>
            <a:ext cx="7772400" cy="762482"/>
          </a:xfrm>
          <a:prstGeom prst="rect">
            <a:avLst/>
          </a:prstGeom>
        </p:spPr>
      </p:pic>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F11721AE-75A7-73F5-CDC9-4217633FBD8F}"/>
                  </a:ext>
                </a:extLst>
              </p:cNvPr>
              <p:cNvSpPr txBox="1"/>
              <p:nvPr/>
            </p:nvSpPr>
            <p:spPr>
              <a:xfrm>
                <a:off x="5613722" y="2110053"/>
                <a:ext cx="3736151" cy="2031325"/>
              </a:xfrm>
              <a:prstGeom prst="rect">
                <a:avLst/>
              </a:prstGeom>
              <a:noFill/>
            </p:spPr>
            <p:txBody>
              <a:bodyPr wrap="none" rtlCol="0">
                <a:spAutoFit/>
              </a:bodyPr>
              <a:lstStyle/>
              <a:p>
                <a:r>
                  <a:rPr lang="fr-FR" dirty="0"/>
                  <a:t>Coût d’un joint par rapport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dirty="0"/>
                  <a:t> :</a:t>
                </a:r>
                <a:br>
                  <a:rPr lang="fr-FR" dirty="0"/>
                </a:br>
                <a:endParaRPr lang="fr-FR" dirty="0"/>
              </a:p>
              <a:p>
                <a:r>
                  <a:rPr lang="fr-FR" dirty="0"/>
                  <a:t>La normale doit être alignée avec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br>
                  <a:rPr lang="fr-FR" dirty="0"/>
                </a:br>
                <a:endParaRPr lang="fr-FR" dirty="0"/>
              </a:p>
              <a:p>
                <a:r>
                  <a:rPr lang="fr-FR" dirty="0"/>
                  <a:t>Donc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𝟏</m:t>
                    </m:r>
                  </m:oMath>
                </a14:m>
                <a:br>
                  <a:rPr lang="fr-FR" dirty="0"/>
                </a:br>
                <a:endParaRPr lang="fr-FR" dirty="0"/>
              </a:p>
              <a:p>
                <a:r>
                  <a:rPr lang="fr-FR" dirty="0"/>
                  <a:t>Donc </a:t>
                </a:r>
                <a14:m>
                  <m:oMath xmlns:m="http://schemas.openxmlformats.org/officeDocument/2006/math">
                    <m:r>
                      <a:rPr lang="fr-FR" b="0" i="0" smtClean="0">
                        <a:latin typeface="Cambria Math" panose="02040503050406030204" pitchFamily="18" charset="0"/>
                      </a:rPr>
                      <m:t>1−</m:t>
                    </m:r>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𝟎</m:t>
                    </m:r>
                  </m:oMath>
                </a14:m>
                <a:endParaRPr lang="fr-FR" dirty="0"/>
              </a:p>
            </p:txBody>
          </p:sp>
        </mc:Choice>
        <mc:Fallback xmlns="">
          <p:sp>
            <p:nvSpPr>
              <p:cNvPr id="30" name="ZoneTexte 29">
                <a:extLst>
                  <a:ext uri="{FF2B5EF4-FFF2-40B4-BE49-F238E27FC236}">
                    <a16:creationId xmlns:a16="http://schemas.microsoft.com/office/drawing/2014/main" id="{F11721AE-75A7-73F5-CDC9-4217633FBD8F}"/>
                  </a:ext>
                </a:extLst>
              </p:cNvPr>
              <p:cNvSpPr txBox="1">
                <a:spLocks noRot="1" noChangeAspect="1" noMove="1" noResize="1" noEditPoints="1" noAdjustHandles="1" noChangeArrowheads="1" noChangeShapeType="1" noTextEdit="1"/>
              </p:cNvSpPr>
              <p:nvPr/>
            </p:nvSpPr>
            <p:spPr>
              <a:xfrm>
                <a:off x="5613722" y="2110053"/>
                <a:ext cx="3736151" cy="2031325"/>
              </a:xfrm>
              <a:prstGeom prst="rect">
                <a:avLst/>
              </a:prstGeom>
              <a:blipFill>
                <a:blip r:embed="rId3"/>
                <a:stretch>
                  <a:fillRect l="-1695" t="-1250" b="-4375"/>
                </a:stretch>
              </a:blipFill>
            </p:spPr>
            <p:txBody>
              <a:bodyPr/>
              <a:lstStyle/>
              <a:p>
                <a:r>
                  <a:rPr lang="fr-FR">
                    <a:noFill/>
                  </a:rPr>
                  <a:t> </a:t>
                </a:r>
              </a:p>
            </p:txBody>
          </p:sp>
        </mc:Fallback>
      </mc:AlternateContent>
      <p:grpSp>
        <p:nvGrpSpPr>
          <p:cNvPr id="39" name="Groupe 38">
            <a:extLst>
              <a:ext uri="{FF2B5EF4-FFF2-40B4-BE49-F238E27FC236}">
                <a16:creationId xmlns:a16="http://schemas.microsoft.com/office/drawing/2014/main" id="{EF3A94BA-0FFF-56F0-8D26-B7E5C1753729}"/>
              </a:ext>
            </a:extLst>
          </p:cNvPr>
          <p:cNvGrpSpPr/>
          <p:nvPr/>
        </p:nvGrpSpPr>
        <p:grpSpPr>
          <a:xfrm>
            <a:off x="1116714" y="2433971"/>
            <a:ext cx="1743795" cy="2774637"/>
            <a:chOff x="1116714" y="2433971"/>
            <a:chExt cx="1743795" cy="2774637"/>
          </a:xfrm>
        </p:grpSpPr>
        <p:grpSp>
          <p:nvGrpSpPr>
            <p:cNvPr id="29" name="Groupe 28">
              <a:extLst>
                <a:ext uri="{FF2B5EF4-FFF2-40B4-BE49-F238E27FC236}">
                  <a16:creationId xmlns:a16="http://schemas.microsoft.com/office/drawing/2014/main" id="{16CC65E7-68F6-2D97-C27A-B81939567779}"/>
                </a:ext>
              </a:extLst>
            </p:cNvPr>
            <p:cNvGrpSpPr/>
            <p:nvPr/>
          </p:nvGrpSpPr>
          <p:grpSpPr>
            <a:xfrm>
              <a:off x="1116714" y="2812232"/>
              <a:ext cx="1603335" cy="2133218"/>
              <a:chOff x="1116714" y="2812232"/>
              <a:chExt cx="1603335" cy="2133218"/>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1408778"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1507862" y="459774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2021841" y="3158434"/>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1818236" y="2812232"/>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1818236" y="2812232"/>
                    <a:ext cx="393056"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1660836" y="4576118"/>
                    <a:ext cx="393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1660836" y="4576118"/>
                    <a:ext cx="393056" cy="369332"/>
                  </a:xfrm>
                  <a:prstGeom prst="rect">
                    <a:avLst/>
                  </a:prstGeom>
                  <a:blipFill>
                    <a:blip r:embed="rId5"/>
                    <a:stretch>
                      <a:fillRect/>
                    </a:stretch>
                  </a:blipFill>
                </p:spPr>
                <p:txBody>
                  <a:bodyPr/>
                  <a:lstStyle/>
                  <a:p>
                    <a:r>
                      <a:rPr lang="fr-FR">
                        <a:noFill/>
                      </a:rPr>
                      <a:t> </a:t>
                    </a:r>
                  </a:p>
                </p:txBody>
              </p:sp>
            </mc:Fallback>
          </mc:AlternateContent>
          <p:cxnSp>
            <p:nvCxnSpPr>
              <p:cNvPr id="3" name="Connecteur droit avec flèche 2">
                <a:extLst>
                  <a:ext uri="{FF2B5EF4-FFF2-40B4-BE49-F238E27FC236}">
                    <a16:creationId xmlns:a16="http://schemas.microsoft.com/office/drawing/2014/main" id="{B6A584FA-3DBA-DFC8-6522-C0138DE3FA2A}"/>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41CBFE6-8BAC-FF14-8202-CECA94F404DD}"/>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1687FCD9-EC3F-4AF6-5408-3FB77684037B}"/>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14" name="ZoneTexte 13">
                    <a:extLst>
                      <a:ext uri="{FF2B5EF4-FFF2-40B4-BE49-F238E27FC236}">
                        <a16:creationId xmlns:a16="http://schemas.microsoft.com/office/drawing/2014/main" id="{1687FCD9-EC3F-4AF6-5408-3FB77684037B}"/>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cxnSp>
            <p:nvCxnSpPr>
              <p:cNvPr id="19" name="Connecteur droit 18">
                <a:extLst>
                  <a:ext uri="{FF2B5EF4-FFF2-40B4-BE49-F238E27FC236}">
                    <a16:creationId xmlns:a16="http://schemas.microsoft.com/office/drawing/2014/main" id="{93D121BE-3C65-D9CE-CCE3-131F7A2B1ACD}"/>
                  </a:ext>
                </a:extLst>
              </p:cNvPr>
              <p:cNvCxnSpPr>
                <a:cxnSpLocks/>
              </p:cNvCxnSpPr>
              <p:nvPr/>
            </p:nvCxnSpPr>
            <p:spPr>
              <a:xfrm>
                <a:off x="1116714" y="3660003"/>
                <a:ext cx="1603335" cy="77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E2B25316-E5A2-3B75-0C4B-A8316E69E4CF}"/>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32" name="ZoneTexte 31">
                  <a:extLst>
                    <a:ext uri="{FF2B5EF4-FFF2-40B4-BE49-F238E27FC236}">
                      <a16:creationId xmlns:a16="http://schemas.microsoft.com/office/drawing/2014/main" id="{E2B25316-E5A2-3B75-0C4B-A8316E69E4CF}"/>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7"/>
                  <a:stretch>
                    <a:fillRect/>
                  </a:stretch>
                </a:blipFill>
              </p:spPr>
              <p:txBody>
                <a:bodyPr/>
                <a:lstStyle/>
                <a:p>
                  <a:r>
                    <a:rPr lang="fr-FR">
                      <a:noFill/>
                    </a:rPr>
                    <a:t> </a:t>
                  </a:r>
                </a:p>
              </p:txBody>
            </p:sp>
          </mc:Fallback>
        </mc:AlternateContent>
        <p:cxnSp>
          <p:nvCxnSpPr>
            <p:cNvPr id="35" name="Connecteur droit 34">
              <a:extLst>
                <a:ext uri="{FF2B5EF4-FFF2-40B4-BE49-F238E27FC236}">
                  <a16:creationId xmlns:a16="http://schemas.microsoft.com/office/drawing/2014/main" id="{7BD95D75-9C5E-DCAF-D015-5A6B202AE6A3}"/>
                </a:ext>
              </a:extLst>
            </p:cNvPr>
            <p:cNvCxnSpPr>
              <a:cxnSpLocks/>
            </p:cNvCxnSpPr>
            <p:nvPr/>
          </p:nvCxnSpPr>
          <p:spPr>
            <a:xfrm flipH="1">
              <a:off x="1203767" y="2812232"/>
              <a:ext cx="1284790" cy="239637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2302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37</a:t>
            </a:fld>
            <a:endParaRPr lang="en-US"/>
          </a:p>
        </p:txBody>
      </p:sp>
      <p:pic>
        <p:nvPicPr>
          <p:cNvPr id="16" name="Image 15">
            <a:extLst>
              <a:ext uri="{FF2B5EF4-FFF2-40B4-BE49-F238E27FC236}">
                <a16:creationId xmlns:a16="http://schemas.microsoft.com/office/drawing/2014/main" id="{8024D409-6EAC-95EB-301D-9785AAD73D04}"/>
              </a:ext>
            </a:extLst>
          </p:cNvPr>
          <p:cNvPicPr>
            <a:picLocks noChangeAspect="1"/>
          </p:cNvPicPr>
          <p:nvPr/>
        </p:nvPicPr>
        <p:blipFill>
          <a:blip r:embed="rId2"/>
          <a:srcRect/>
          <a:stretch/>
        </p:blipFill>
        <p:spPr>
          <a:xfrm>
            <a:off x="3619500" y="4643302"/>
            <a:ext cx="7772400" cy="722471"/>
          </a:xfrm>
          <a:prstGeom prst="rect">
            <a:avLst/>
          </a:prstGeom>
        </p:spPr>
      </p:pic>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0D983210-800D-6578-3F46-0F50C29F92E6}"/>
                  </a:ext>
                </a:extLst>
              </p:cNvPr>
              <p:cNvSpPr txBox="1"/>
              <p:nvPr/>
            </p:nvSpPr>
            <p:spPr>
              <a:xfrm>
                <a:off x="5613722" y="2110053"/>
                <a:ext cx="3914918" cy="1477328"/>
              </a:xfrm>
              <a:prstGeom prst="rect">
                <a:avLst/>
              </a:prstGeom>
              <a:noFill/>
            </p:spPr>
            <p:txBody>
              <a:bodyPr wrap="none" rtlCol="0">
                <a:spAutoFit/>
              </a:bodyPr>
              <a:lstStyle/>
              <a:p>
                <a:r>
                  <a:rPr lang="fr-FR" dirty="0"/>
                  <a:t>Coût d’un stylolite par rapport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dirty="0"/>
                  <a:t> :</a:t>
                </a:r>
                <a:br>
                  <a:rPr lang="fr-FR" dirty="0"/>
                </a:br>
                <a:endParaRPr lang="fr-FR" dirty="0"/>
              </a:p>
              <a:p>
                <a:r>
                  <a:rPr lang="fr-FR" dirty="0"/>
                  <a:t>La normale doit être orthogonale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br>
                  <a:rPr lang="fr-FR" dirty="0"/>
                </a:br>
                <a:endParaRPr lang="fr-FR" dirty="0"/>
              </a:p>
              <a:p>
                <a:r>
                  <a:rPr lang="fr-FR" dirty="0"/>
                  <a:t>Donc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𝟎</m:t>
                    </m:r>
                  </m:oMath>
                </a14:m>
                <a:endParaRPr lang="fr-FR" dirty="0"/>
              </a:p>
            </p:txBody>
          </p:sp>
        </mc:Choice>
        <mc:Fallback xmlns="">
          <p:sp>
            <p:nvSpPr>
              <p:cNvPr id="20" name="ZoneTexte 19">
                <a:extLst>
                  <a:ext uri="{FF2B5EF4-FFF2-40B4-BE49-F238E27FC236}">
                    <a16:creationId xmlns:a16="http://schemas.microsoft.com/office/drawing/2014/main" id="{0D983210-800D-6578-3F46-0F50C29F92E6}"/>
                  </a:ext>
                </a:extLst>
              </p:cNvPr>
              <p:cNvSpPr txBox="1">
                <a:spLocks noRot="1" noChangeAspect="1" noMove="1" noResize="1" noEditPoints="1" noAdjustHandles="1" noChangeArrowheads="1" noChangeShapeType="1" noTextEdit="1"/>
              </p:cNvSpPr>
              <p:nvPr/>
            </p:nvSpPr>
            <p:spPr>
              <a:xfrm>
                <a:off x="5613722" y="2110053"/>
                <a:ext cx="3914918" cy="1477328"/>
              </a:xfrm>
              <a:prstGeom prst="rect">
                <a:avLst/>
              </a:prstGeom>
              <a:blipFill>
                <a:blip r:embed="rId3"/>
                <a:stretch>
                  <a:fillRect l="-1618" t="-1709" b="-5128"/>
                </a:stretch>
              </a:blipFill>
            </p:spPr>
            <p:txBody>
              <a:bodyPr/>
              <a:lstStyle/>
              <a:p>
                <a:r>
                  <a:rPr lang="fr-FR">
                    <a:noFill/>
                  </a:rPr>
                  <a:t> </a:t>
                </a:r>
              </a:p>
            </p:txBody>
          </p:sp>
        </mc:Fallback>
      </mc:AlternateContent>
      <p:grpSp>
        <p:nvGrpSpPr>
          <p:cNvPr id="25" name="Groupe 24">
            <a:extLst>
              <a:ext uri="{FF2B5EF4-FFF2-40B4-BE49-F238E27FC236}">
                <a16:creationId xmlns:a16="http://schemas.microsoft.com/office/drawing/2014/main" id="{1CE8CE66-25BD-B3C8-A1FE-2C2B32564023}"/>
              </a:ext>
            </a:extLst>
          </p:cNvPr>
          <p:cNvGrpSpPr/>
          <p:nvPr/>
        </p:nvGrpSpPr>
        <p:grpSpPr>
          <a:xfrm>
            <a:off x="1116714" y="2353609"/>
            <a:ext cx="3331189" cy="2854999"/>
            <a:chOff x="1116714" y="2353609"/>
            <a:chExt cx="3331189" cy="2854999"/>
          </a:xfrm>
        </p:grpSpPr>
        <p:grpSp>
          <p:nvGrpSpPr>
            <p:cNvPr id="29" name="Groupe 28">
              <a:extLst>
                <a:ext uri="{FF2B5EF4-FFF2-40B4-BE49-F238E27FC236}">
                  <a16:creationId xmlns:a16="http://schemas.microsoft.com/office/drawing/2014/main" id="{16CC65E7-68F6-2D97-C27A-B81939567779}"/>
                </a:ext>
              </a:extLst>
            </p:cNvPr>
            <p:cNvGrpSpPr/>
            <p:nvPr/>
          </p:nvGrpSpPr>
          <p:grpSpPr>
            <a:xfrm>
              <a:off x="1116714" y="2812232"/>
              <a:ext cx="1603335" cy="2133218"/>
              <a:chOff x="1116714" y="2812232"/>
              <a:chExt cx="1603335" cy="2133218"/>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1408778"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1507862" y="459774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2021841" y="3158434"/>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1818236" y="2812232"/>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1818236" y="2812232"/>
                    <a:ext cx="393056"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1660836" y="4576118"/>
                    <a:ext cx="393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1660836" y="4576118"/>
                    <a:ext cx="393056" cy="369332"/>
                  </a:xfrm>
                  <a:prstGeom prst="rect">
                    <a:avLst/>
                  </a:prstGeom>
                  <a:blipFill>
                    <a:blip r:embed="rId5"/>
                    <a:stretch>
                      <a:fillRect/>
                    </a:stretch>
                  </a:blipFill>
                </p:spPr>
                <p:txBody>
                  <a:bodyPr/>
                  <a:lstStyle/>
                  <a:p>
                    <a:r>
                      <a:rPr lang="fr-FR">
                        <a:noFill/>
                      </a:rPr>
                      <a:t> </a:t>
                    </a:r>
                  </a:p>
                </p:txBody>
              </p:sp>
            </mc:Fallback>
          </mc:AlternateContent>
          <p:cxnSp>
            <p:nvCxnSpPr>
              <p:cNvPr id="3" name="Connecteur droit avec flèche 2">
                <a:extLst>
                  <a:ext uri="{FF2B5EF4-FFF2-40B4-BE49-F238E27FC236}">
                    <a16:creationId xmlns:a16="http://schemas.microsoft.com/office/drawing/2014/main" id="{B6A584FA-3DBA-DFC8-6522-C0138DE3FA2A}"/>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41CBFE6-8BAC-FF14-8202-CECA94F404DD}"/>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1687FCD9-EC3F-4AF6-5408-3FB77684037B}"/>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14" name="ZoneTexte 13">
                    <a:extLst>
                      <a:ext uri="{FF2B5EF4-FFF2-40B4-BE49-F238E27FC236}">
                        <a16:creationId xmlns:a16="http://schemas.microsoft.com/office/drawing/2014/main" id="{1687FCD9-EC3F-4AF6-5408-3FB77684037B}"/>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cxnSp>
            <p:nvCxnSpPr>
              <p:cNvPr id="19" name="Connecteur droit 18">
                <a:extLst>
                  <a:ext uri="{FF2B5EF4-FFF2-40B4-BE49-F238E27FC236}">
                    <a16:creationId xmlns:a16="http://schemas.microsoft.com/office/drawing/2014/main" id="{93D121BE-3C65-D9CE-CCE3-131F7A2B1ACD}"/>
                  </a:ext>
                </a:extLst>
              </p:cNvPr>
              <p:cNvCxnSpPr>
                <a:cxnSpLocks/>
              </p:cNvCxnSpPr>
              <p:nvPr/>
            </p:nvCxnSpPr>
            <p:spPr>
              <a:xfrm>
                <a:off x="1116714" y="3660003"/>
                <a:ext cx="1603335" cy="77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1240DC-231C-8F0F-1642-EC52FF089E6D}"/>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8" name="ZoneTexte 7">
                  <a:extLst>
                    <a:ext uri="{FF2B5EF4-FFF2-40B4-BE49-F238E27FC236}">
                      <a16:creationId xmlns:a16="http://schemas.microsoft.com/office/drawing/2014/main" id="{7E1240DC-231C-8F0F-1642-EC52FF089E6D}"/>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7"/>
                  <a:stretch>
                    <a:fillRect/>
                  </a:stretch>
                </a:blipFill>
              </p:spPr>
              <p:txBody>
                <a:bodyPr/>
                <a:lstStyle/>
                <a:p>
                  <a:r>
                    <a:rPr lang="fr-FR">
                      <a:noFill/>
                    </a:rPr>
                    <a:t> </a:t>
                  </a:r>
                </a:p>
              </p:txBody>
            </p:sp>
          </mc:Fallback>
        </mc:AlternateContent>
        <p:cxnSp>
          <p:nvCxnSpPr>
            <p:cNvPr id="9" name="Connecteur droit 8">
              <a:extLst>
                <a:ext uri="{FF2B5EF4-FFF2-40B4-BE49-F238E27FC236}">
                  <a16:creationId xmlns:a16="http://schemas.microsoft.com/office/drawing/2014/main" id="{EEA2D86C-4EE0-3D8E-76FC-46AC94B6B298}"/>
                </a:ext>
              </a:extLst>
            </p:cNvPr>
            <p:cNvCxnSpPr>
              <a:cxnSpLocks/>
            </p:cNvCxnSpPr>
            <p:nvPr/>
          </p:nvCxnSpPr>
          <p:spPr>
            <a:xfrm flipH="1">
              <a:off x="1203767" y="2812232"/>
              <a:ext cx="1284790" cy="23963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054727DD-B660-890B-3E3C-0D42CA93C79C}"/>
                </a:ext>
              </a:extLst>
            </p:cNvPr>
            <p:cNvSpPr/>
            <p:nvPr/>
          </p:nvSpPr>
          <p:spPr>
            <a:xfrm>
              <a:off x="2344750" y="2354287"/>
              <a:ext cx="519106" cy="51910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8F62BE64-5507-57E7-50A1-CAF018D490D5}"/>
                </a:ext>
              </a:extLst>
            </p:cNvPr>
            <p:cNvSpPr/>
            <p:nvPr/>
          </p:nvSpPr>
          <p:spPr>
            <a:xfrm>
              <a:off x="2211292" y="3980717"/>
              <a:ext cx="519106" cy="51910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c 22">
              <a:extLst>
                <a:ext uri="{FF2B5EF4-FFF2-40B4-BE49-F238E27FC236}">
                  <a16:creationId xmlns:a16="http://schemas.microsoft.com/office/drawing/2014/main" id="{89FF792E-45E7-B3AB-90AF-625781DC2A69}"/>
                </a:ext>
              </a:extLst>
            </p:cNvPr>
            <p:cNvSpPr/>
            <p:nvPr/>
          </p:nvSpPr>
          <p:spPr>
            <a:xfrm rot="2798402">
              <a:off x="1333027" y="2333234"/>
              <a:ext cx="1990875" cy="2031625"/>
            </a:xfrm>
            <a:prstGeom prst="arc">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34532128-A282-4CB2-6071-0DE68B1020CD}"/>
                </a:ext>
              </a:extLst>
            </p:cNvPr>
            <p:cNvSpPr txBox="1"/>
            <p:nvPr/>
          </p:nvSpPr>
          <p:spPr>
            <a:xfrm>
              <a:off x="3330289" y="3181564"/>
              <a:ext cx="1117614" cy="369332"/>
            </a:xfrm>
            <a:prstGeom prst="rect">
              <a:avLst/>
            </a:prstGeom>
            <a:noFill/>
          </p:spPr>
          <p:txBody>
            <a:bodyPr wrap="none" rtlCol="0">
              <a:spAutoFit/>
            </a:bodyPr>
            <a:lstStyle/>
            <a:p>
              <a:r>
                <a:rPr lang="fr-FR" dirty="0"/>
                <a:t>Attention</a:t>
              </a:r>
            </a:p>
          </p:txBody>
        </p:sp>
      </p:grpSp>
    </p:spTree>
    <p:extLst>
      <p:ext uri="{BB962C8B-B14F-4D97-AF65-F5344CB8AC3E}">
        <p14:creationId xmlns:p14="http://schemas.microsoft.com/office/powerpoint/2010/main" val="2621570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a:t>
            </a:r>
            <a:endParaRPr lang="fr-FR" dirty="0"/>
          </a:p>
          <a:p>
            <a:pPr marL="0" indent="0">
              <a:buNone/>
            </a:pPr>
            <a:endParaRPr lang="fr-FR" dirty="0"/>
          </a:p>
          <a:p>
            <a:pPr marL="0" indent="0">
              <a:buNone/>
            </a:pPr>
            <a:endParaRPr lang="fr-FR" dirty="0"/>
          </a:p>
        </p:txBody>
      </p:sp>
      <p:cxnSp>
        <p:nvCxnSpPr>
          <p:cNvPr id="39" name="Connecteur droit avec flèche 38">
            <a:extLst>
              <a:ext uri="{FF2B5EF4-FFF2-40B4-BE49-F238E27FC236}">
                <a16:creationId xmlns:a16="http://schemas.microsoft.com/office/drawing/2014/main" id="{0E280BF5-1191-CE0D-B57B-403BFDCBF133}"/>
              </a:ext>
            </a:extLst>
          </p:cNvPr>
          <p:cNvCxnSpPr>
            <a:cxnSpLocks/>
          </p:cNvCxnSpPr>
          <p:nvPr/>
        </p:nvCxnSpPr>
        <p:spPr>
          <a:xfrm>
            <a:off x="953966" y="4354606"/>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64AA32E-8771-5473-2032-71D5B40809E0}"/>
              </a:ext>
            </a:extLst>
          </p:cNvPr>
          <p:cNvSpPr txBox="1"/>
          <p:nvPr/>
        </p:nvSpPr>
        <p:spPr>
          <a:xfrm>
            <a:off x="953966" y="3889347"/>
            <a:ext cx="701154" cy="369332"/>
          </a:xfrm>
          <a:prstGeom prst="rect">
            <a:avLst/>
          </a:prstGeom>
          <a:noFill/>
        </p:spPr>
        <p:txBody>
          <a:bodyPr wrap="none" rtlCol="0">
            <a:spAutoFit/>
          </a:bodyPr>
          <a:lstStyle/>
          <a:p>
            <a:r>
              <a:rPr lang="en-US" b="1" dirty="0"/>
              <a:t>Force</a:t>
            </a:r>
            <a:endParaRPr lang="en-US" dirty="0"/>
          </a:p>
        </p:txBody>
      </p:sp>
      <p:sp>
        <p:nvSpPr>
          <p:cNvPr id="41" name="Rectangle 40">
            <a:extLst>
              <a:ext uri="{FF2B5EF4-FFF2-40B4-BE49-F238E27FC236}">
                <a16:creationId xmlns:a16="http://schemas.microsoft.com/office/drawing/2014/main" id="{62567182-109E-F13C-7AE2-420BB082A32F}"/>
              </a:ext>
            </a:extLst>
          </p:cNvPr>
          <p:cNvSpPr/>
          <p:nvPr/>
        </p:nvSpPr>
        <p:spPr>
          <a:xfrm>
            <a:off x="1911909" y="3881077"/>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9DFE9138-AF8E-A228-9F32-B9A75072C91A}"/>
              </a:ext>
            </a:extLst>
          </p:cNvPr>
          <p:cNvGrpSpPr/>
          <p:nvPr/>
        </p:nvGrpSpPr>
        <p:grpSpPr>
          <a:xfrm>
            <a:off x="4211937" y="3832745"/>
            <a:ext cx="2895601" cy="979715"/>
            <a:chOff x="5113799" y="1145311"/>
            <a:chExt cx="2895601" cy="979715"/>
          </a:xfrm>
        </p:grpSpPr>
        <p:sp>
          <p:nvSpPr>
            <p:cNvPr id="43" name="Rectangle 42">
              <a:extLst>
                <a:ext uri="{FF2B5EF4-FFF2-40B4-BE49-F238E27FC236}">
                  <a16:creationId xmlns:a16="http://schemas.microsoft.com/office/drawing/2014/main" id="{5CDCFE6A-022E-BEC1-E1D7-D1BD8E0721A4}"/>
                </a:ext>
              </a:extLst>
            </p:cNvPr>
            <p:cNvSpPr/>
            <p:nvPr/>
          </p:nvSpPr>
          <p:spPr>
            <a:xfrm>
              <a:off x="6071742" y="1145311"/>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eur droit avec flèche 43">
              <a:extLst>
                <a:ext uri="{FF2B5EF4-FFF2-40B4-BE49-F238E27FC236}">
                  <a16:creationId xmlns:a16="http://schemas.microsoft.com/office/drawing/2014/main" id="{84C72557-7353-D07A-BC0A-699FF2BB6EF4}"/>
                </a:ext>
              </a:extLst>
            </p:cNvPr>
            <p:cNvCxnSpPr>
              <a:cxnSpLocks/>
            </p:cNvCxnSpPr>
            <p:nvPr/>
          </p:nvCxnSpPr>
          <p:spPr>
            <a:xfrm>
              <a:off x="5113799" y="1635168"/>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79622C3D-1C59-2F36-A491-B6F52289D841}"/>
                </a:ext>
              </a:extLst>
            </p:cNvPr>
            <p:cNvCxnSpPr>
              <a:cxnSpLocks/>
            </p:cNvCxnSpPr>
            <p:nvPr/>
          </p:nvCxnSpPr>
          <p:spPr>
            <a:xfrm flipH="1">
              <a:off x="7051457" y="1647141"/>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ZoneTexte 45">
            <a:extLst>
              <a:ext uri="{FF2B5EF4-FFF2-40B4-BE49-F238E27FC236}">
                <a16:creationId xmlns:a16="http://schemas.microsoft.com/office/drawing/2014/main" id="{A04F3074-C863-9EE9-4CA0-38213982C9F6}"/>
              </a:ext>
            </a:extLst>
          </p:cNvPr>
          <p:cNvSpPr txBox="1"/>
          <p:nvPr/>
        </p:nvSpPr>
        <p:spPr>
          <a:xfrm>
            <a:off x="5147353" y="3283974"/>
            <a:ext cx="982577" cy="369332"/>
          </a:xfrm>
          <a:prstGeom prst="rect">
            <a:avLst/>
          </a:prstGeom>
          <a:noFill/>
        </p:spPr>
        <p:txBody>
          <a:bodyPr wrap="none" rtlCol="0">
            <a:spAutoFit/>
          </a:bodyPr>
          <a:lstStyle/>
          <a:p>
            <a:r>
              <a:rPr lang="en-US" b="1" dirty="0"/>
              <a:t>Tenseur</a:t>
            </a:r>
            <a:endParaRPr lang="en-US" dirty="0"/>
          </a:p>
        </p:txBody>
      </p:sp>
      <p:grpSp>
        <p:nvGrpSpPr>
          <p:cNvPr id="47" name="Groupe 46">
            <a:extLst>
              <a:ext uri="{FF2B5EF4-FFF2-40B4-BE49-F238E27FC236}">
                <a16:creationId xmlns:a16="http://schemas.microsoft.com/office/drawing/2014/main" id="{6A09A080-1A3F-07AF-1692-B5820FC9F719}"/>
              </a:ext>
            </a:extLst>
          </p:cNvPr>
          <p:cNvGrpSpPr/>
          <p:nvPr/>
        </p:nvGrpSpPr>
        <p:grpSpPr>
          <a:xfrm>
            <a:off x="7723239" y="3864748"/>
            <a:ext cx="2895601" cy="979715"/>
            <a:chOff x="8272346" y="3072538"/>
            <a:chExt cx="2895601" cy="979715"/>
          </a:xfrm>
        </p:grpSpPr>
        <p:sp>
          <p:nvSpPr>
            <p:cNvPr id="48" name="Rectangle 47">
              <a:extLst>
                <a:ext uri="{FF2B5EF4-FFF2-40B4-BE49-F238E27FC236}">
                  <a16:creationId xmlns:a16="http://schemas.microsoft.com/office/drawing/2014/main" id="{6BCF7658-A73E-FD20-118F-FB5E52EFDC4C}"/>
                </a:ext>
              </a:extLst>
            </p:cNvPr>
            <p:cNvSpPr/>
            <p:nvPr/>
          </p:nvSpPr>
          <p:spPr>
            <a:xfrm>
              <a:off x="9230289" y="3072538"/>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eur droit avec flèche 48">
              <a:extLst>
                <a:ext uri="{FF2B5EF4-FFF2-40B4-BE49-F238E27FC236}">
                  <a16:creationId xmlns:a16="http://schemas.microsoft.com/office/drawing/2014/main" id="{FF29A4DD-2DCA-8104-4157-D921BF6CCB5F}"/>
                </a:ext>
              </a:extLst>
            </p:cNvPr>
            <p:cNvCxnSpPr>
              <a:cxnSpLocks/>
            </p:cNvCxnSpPr>
            <p:nvPr/>
          </p:nvCxnSpPr>
          <p:spPr>
            <a:xfrm>
              <a:off x="9169115" y="3350558"/>
              <a:ext cx="0" cy="399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46BFC1F3-DD05-229A-8FDC-4CFA6C70F947}"/>
                </a:ext>
              </a:extLst>
            </p:cNvPr>
            <p:cNvCxnSpPr>
              <a:cxnSpLocks/>
            </p:cNvCxnSpPr>
            <p:nvPr/>
          </p:nvCxnSpPr>
          <p:spPr>
            <a:xfrm>
              <a:off x="8272346" y="3543793"/>
              <a:ext cx="847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E1F06D01-B59F-8C53-EDE3-D733CE30483C}"/>
                </a:ext>
              </a:extLst>
            </p:cNvPr>
            <p:cNvCxnSpPr>
              <a:cxnSpLocks/>
            </p:cNvCxnSpPr>
            <p:nvPr/>
          </p:nvCxnSpPr>
          <p:spPr>
            <a:xfrm flipV="1">
              <a:off x="10275673" y="3344292"/>
              <a:ext cx="0" cy="399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67EE3ADB-87AF-AD25-2330-00E661B816A9}"/>
                </a:ext>
              </a:extLst>
            </p:cNvPr>
            <p:cNvCxnSpPr>
              <a:cxnSpLocks/>
            </p:cNvCxnSpPr>
            <p:nvPr/>
          </p:nvCxnSpPr>
          <p:spPr>
            <a:xfrm flipH="1">
              <a:off x="10320874" y="3562395"/>
              <a:ext cx="847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ZoneTexte 52">
            <a:extLst>
              <a:ext uri="{FF2B5EF4-FFF2-40B4-BE49-F238E27FC236}">
                <a16:creationId xmlns:a16="http://schemas.microsoft.com/office/drawing/2014/main" id="{E8301ABC-1881-A60C-B32F-01ED3866F4F0}"/>
              </a:ext>
            </a:extLst>
          </p:cNvPr>
          <p:cNvSpPr txBox="1"/>
          <p:nvPr/>
        </p:nvSpPr>
        <p:spPr>
          <a:xfrm>
            <a:off x="8678320" y="3290036"/>
            <a:ext cx="982577" cy="369332"/>
          </a:xfrm>
          <a:prstGeom prst="rect">
            <a:avLst/>
          </a:prstGeom>
          <a:noFill/>
        </p:spPr>
        <p:txBody>
          <a:bodyPr wrap="none" rtlCol="0">
            <a:spAutoFit/>
          </a:bodyPr>
          <a:lstStyle/>
          <a:p>
            <a:r>
              <a:rPr lang="en-US" b="1" dirty="0"/>
              <a:t>Tenseur</a:t>
            </a:r>
            <a:endParaRPr lang="en-US" dirty="0"/>
          </a:p>
        </p:txBody>
      </p:sp>
      <p:sp>
        <p:nvSpPr>
          <p:cNvPr id="54" name="ZoneTexte 53">
            <a:extLst>
              <a:ext uri="{FF2B5EF4-FFF2-40B4-BE49-F238E27FC236}">
                <a16:creationId xmlns:a16="http://schemas.microsoft.com/office/drawing/2014/main" id="{F1061C3E-8D29-407C-FAFD-0C9F977F7290}"/>
              </a:ext>
            </a:extLst>
          </p:cNvPr>
          <p:cNvSpPr txBox="1"/>
          <p:nvPr/>
        </p:nvSpPr>
        <p:spPr>
          <a:xfrm>
            <a:off x="5229330" y="2303070"/>
            <a:ext cx="4366067" cy="461665"/>
          </a:xfrm>
          <a:prstGeom prst="rect">
            <a:avLst/>
          </a:prstGeom>
          <a:noFill/>
        </p:spPr>
        <p:txBody>
          <a:bodyPr wrap="none" rtlCol="0">
            <a:spAutoFit/>
          </a:bodyPr>
          <a:lstStyle/>
          <a:p>
            <a:r>
              <a:rPr lang="fr-FR" sz="2400" b="1" dirty="0">
                <a:latin typeface="Arial" panose="020B0604020202020204" pitchFamily="34" charset="0"/>
                <a:cs typeface="Arial" panose="020B0604020202020204" pitchFamily="34" charset="0"/>
              </a:rPr>
              <a:t>IMPORTANT: on est en 2D !!!</a:t>
            </a:r>
          </a:p>
        </p:txBody>
      </p:sp>
    </p:spTree>
    <p:extLst>
      <p:ext uri="{BB962C8B-B14F-4D97-AF65-F5344CB8AC3E}">
        <p14:creationId xmlns:p14="http://schemas.microsoft.com/office/powerpoint/2010/main" val="1808406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a:t>
            </a:r>
            <a:endParaRPr lang="fr-FR" dirty="0"/>
          </a:p>
          <a:p>
            <a:pPr marL="0" indent="0">
              <a:buNone/>
            </a:pPr>
            <a:endParaRPr lang="fr-FR" dirty="0"/>
          </a:p>
          <a:p>
            <a:pPr marL="0" indent="0">
              <a:buNone/>
            </a:pPr>
            <a:endParaRPr lang="fr-FR" dirty="0"/>
          </a:p>
        </p:txBody>
      </p:sp>
      <p:grpSp>
        <p:nvGrpSpPr>
          <p:cNvPr id="56" name="Groupe 55">
            <a:extLst>
              <a:ext uri="{FF2B5EF4-FFF2-40B4-BE49-F238E27FC236}">
                <a16:creationId xmlns:a16="http://schemas.microsoft.com/office/drawing/2014/main" id="{29D92E59-8A9E-F3F2-7D8A-F69F38DB70ED}"/>
              </a:ext>
            </a:extLst>
          </p:cNvPr>
          <p:cNvGrpSpPr/>
          <p:nvPr/>
        </p:nvGrpSpPr>
        <p:grpSpPr>
          <a:xfrm>
            <a:off x="8310769" y="2745173"/>
            <a:ext cx="3081131" cy="3190731"/>
            <a:chOff x="8310769" y="2745173"/>
            <a:chExt cx="3081131" cy="3190731"/>
          </a:xfrm>
        </p:grpSpPr>
        <p:grpSp>
          <p:nvGrpSpPr>
            <p:cNvPr id="13" name="Groupe 12">
              <a:extLst>
                <a:ext uri="{FF2B5EF4-FFF2-40B4-BE49-F238E27FC236}">
                  <a16:creationId xmlns:a16="http://schemas.microsoft.com/office/drawing/2014/main" id="{A54E687D-6FA3-D597-4677-FF283AF60660}"/>
                </a:ext>
              </a:extLst>
            </p:cNvPr>
            <p:cNvGrpSpPr/>
            <p:nvPr/>
          </p:nvGrpSpPr>
          <p:grpSpPr>
            <a:xfrm rot="1083823">
              <a:off x="8310769" y="2854773"/>
              <a:ext cx="3081131" cy="3081131"/>
              <a:chOff x="3858043" y="198782"/>
              <a:chExt cx="3081131" cy="3081131"/>
            </a:xfrm>
          </p:grpSpPr>
          <p:cxnSp>
            <p:nvCxnSpPr>
              <p:cNvPr id="18" name="Connecteur droit 17">
                <a:extLst>
                  <a:ext uri="{FF2B5EF4-FFF2-40B4-BE49-F238E27FC236}">
                    <a16:creationId xmlns:a16="http://schemas.microsoft.com/office/drawing/2014/main" id="{0AE366B0-DE3E-B8A2-B9D6-51C4E4CCAABC}"/>
                  </a:ext>
                </a:extLst>
              </p:cNvPr>
              <p:cNvCxnSpPr/>
              <p:nvPr/>
            </p:nvCxnSpPr>
            <p:spPr>
              <a:xfrm>
                <a:off x="5398610" y="198782"/>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46243C1-23AD-FEDC-E2AB-CAA3AB81C070}"/>
                  </a:ext>
                </a:extLst>
              </p:cNvPr>
              <p:cNvCxnSpPr>
                <a:cxnSpLocks/>
              </p:cNvCxnSpPr>
              <p:nvPr/>
            </p:nvCxnSpPr>
            <p:spPr>
              <a:xfrm rot="5400000">
                <a:off x="5398609" y="104305"/>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46A5570-784C-D6AA-D29E-FABA74663AA2}"/>
                  </a:ext>
                </a:extLst>
              </p:cNvPr>
              <p:cNvCxnSpPr>
                <a:cxnSpLocks/>
              </p:cNvCxnSpPr>
              <p:nvPr/>
            </p:nvCxnSpPr>
            <p:spPr>
              <a:xfrm>
                <a:off x="4489769" y="1638440"/>
                <a:ext cx="418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1A62B99F-2C4A-376A-670F-D46976553585}"/>
                  </a:ext>
                </a:extLst>
              </p:cNvPr>
              <p:cNvCxnSpPr>
                <a:cxnSpLocks/>
              </p:cNvCxnSpPr>
              <p:nvPr/>
            </p:nvCxnSpPr>
            <p:spPr>
              <a:xfrm flipH="1" flipV="1">
                <a:off x="5888468" y="1650413"/>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D83AEF00-B3A5-942C-A4FC-F5F9A1B72155}"/>
                  </a:ext>
                </a:extLst>
              </p:cNvPr>
              <p:cNvCxnSpPr>
                <a:cxnSpLocks/>
              </p:cNvCxnSpPr>
              <p:nvPr/>
            </p:nvCxnSpPr>
            <p:spPr>
              <a:xfrm rot="20516177" flipV="1">
                <a:off x="5268749" y="2156300"/>
                <a:ext cx="257359" cy="753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E38DFBAC-D122-46C6-EDB5-D7DF2383784B}"/>
                  </a:ext>
                </a:extLst>
              </p:cNvPr>
              <p:cNvCxnSpPr>
                <a:cxnSpLocks/>
              </p:cNvCxnSpPr>
              <p:nvPr/>
            </p:nvCxnSpPr>
            <p:spPr>
              <a:xfrm rot="20516177" flipH="1">
                <a:off x="5291669" y="415146"/>
                <a:ext cx="226100" cy="681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e 54">
              <a:extLst>
                <a:ext uri="{FF2B5EF4-FFF2-40B4-BE49-F238E27FC236}">
                  <a16:creationId xmlns:a16="http://schemas.microsoft.com/office/drawing/2014/main" id="{9188C8BC-31E4-FA17-DDEC-BD63B1E7376B}"/>
                </a:ext>
              </a:extLst>
            </p:cNvPr>
            <p:cNvGrpSpPr/>
            <p:nvPr/>
          </p:nvGrpSpPr>
          <p:grpSpPr>
            <a:xfrm>
              <a:off x="9410639" y="2745173"/>
              <a:ext cx="1535633" cy="3081131"/>
              <a:chOff x="9410639" y="2745173"/>
              <a:chExt cx="1535633" cy="3081131"/>
            </a:xfrm>
          </p:grpSpPr>
          <p:sp>
            <p:nvSpPr>
              <p:cNvPr id="12" name="Rectangle 11">
                <a:extLst>
                  <a:ext uri="{FF2B5EF4-FFF2-40B4-BE49-F238E27FC236}">
                    <a16:creationId xmlns:a16="http://schemas.microsoft.com/office/drawing/2014/main" id="{CC686C45-FF72-A5BB-A769-25A8C98242C7}"/>
                  </a:ext>
                </a:extLst>
              </p:cNvPr>
              <p:cNvSpPr/>
              <p:nvPr/>
            </p:nvSpPr>
            <p:spPr>
              <a:xfrm rot="1150501">
                <a:off x="9410639" y="3804574"/>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141DF0A5-BCB8-834A-EA58-95145CD9CFCE}"/>
                      </a:ext>
                    </a:extLst>
                  </p:cNvPr>
                  <p:cNvSpPr txBox="1"/>
                  <p:nvPr/>
                </p:nvSpPr>
                <p:spPr>
                  <a:xfrm>
                    <a:off x="10111963" y="3258045"/>
                    <a:ext cx="503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oMath>
                      </m:oMathPara>
                    </a14:m>
                    <a:endParaRPr lang="en-US" dirty="0"/>
                  </a:p>
                </p:txBody>
              </p:sp>
            </mc:Choice>
            <mc:Fallback xmlns="">
              <p:sp>
                <p:nvSpPr>
                  <p:cNvPr id="5" name="ZoneTexte 4">
                    <a:extLst>
                      <a:ext uri="{FF2B5EF4-FFF2-40B4-BE49-F238E27FC236}">
                        <a16:creationId xmlns:a16="http://schemas.microsoft.com/office/drawing/2014/main" id="{141DF0A5-BCB8-834A-EA58-95145CD9CFCE}"/>
                      </a:ext>
                    </a:extLst>
                  </p:cNvPr>
                  <p:cNvSpPr txBox="1">
                    <a:spLocks noRot="1" noChangeAspect="1" noMove="1" noResize="1" noEditPoints="1" noAdjustHandles="1" noChangeArrowheads="1" noChangeShapeType="1" noTextEdit="1"/>
                  </p:cNvSpPr>
                  <p:nvPr/>
                </p:nvSpPr>
                <p:spPr>
                  <a:xfrm>
                    <a:off x="10111963" y="3258045"/>
                    <a:ext cx="503536" cy="36933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F6B5734D-BE9A-85FB-2D7B-EE45DA4BADCE}"/>
                      </a:ext>
                    </a:extLst>
                  </p:cNvPr>
                  <p:cNvSpPr txBox="1"/>
                  <p:nvPr/>
                </p:nvSpPr>
                <p:spPr>
                  <a:xfrm>
                    <a:off x="10465371" y="4580536"/>
                    <a:ext cx="4809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oMath>
                      </m:oMathPara>
                    </a14:m>
                    <a:endParaRPr lang="en-US" dirty="0"/>
                  </a:p>
                </p:txBody>
              </p:sp>
            </mc:Choice>
            <mc:Fallback xmlns="">
              <p:sp>
                <p:nvSpPr>
                  <p:cNvPr id="8" name="ZoneTexte 7">
                    <a:extLst>
                      <a:ext uri="{FF2B5EF4-FFF2-40B4-BE49-F238E27FC236}">
                        <a16:creationId xmlns:a16="http://schemas.microsoft.com/office/drawing/2014/main" id="{F6B5734D-BE9A-85FB-2D7B-EE45DA4BADCE}"/>
                      </a:ext>
                    </a:extLst>
                  </p:cNvPr>
                  <p:cNvSpPr txBox="1">
                    <a:spLocks noRot="1" noChangeAspect="1" noMove="1" noResize="1" noEditPoints="1" noAdjustHandles="1" noChangeArrowheads="1" noChangeShapeType="1" noTextEdit="1"/>
                  </p:cNvSpPr>
                  <p:nvPr/>
                </p:nvSpPr>
                <p:spPr>
                  <a:xfrm>
                    <a:off x="10465371" y="4580536"/>
                    <a:ext cx="480901" cy="369332"/>
                  </a:xfrm>
                  <a:prstGeom prst="rect">
                    <a:avLst/>
                  </a:prstGeom>
                  <a:blipFill>
                    <a:blip r:embed="rId3"/>
                    <a:stretch>
                      <a:fillRect/>
                    </a:stretch>
                  </a:blipFill>
                </p:spPr>
                <p:txBody>
                  <a:bodyPr/>
                  <a:lstStyle/>
                  <a:p>
                    <a:r>
                      <a:rPr lang="fr-FR">
                        <a:noFill/>
                      </a:rPr>
                      <a:t> </a:t>
                    </a:r>
                  </a:p>
                </p:txBody>
              </p:sp>
            </mc:Fallback>
          </mc:AlternateContent>
          <p:cxnSp>
            <p:nvCxnSpPr>
              <p:cNvPr id="9" name="Connecteur droit 8">
                <a:extLst>
                  <a:ext uri="{FF2B5EF4-FFF2-40B4-BE49-F238E27FC236}">
                    <a16:creationId xmlns:a16="http://schemas.microsoft.com/office/drawing/2014/main" id="{12009FD4-F792-C01B-3DA7-74E985CDDC0B}"/>
                  </a:ext>
                </a:extLst>
              </p:cNvPr>
              <p:cNvCxnSpPr/>
              <p:nvPr/>
            </p:nvCxnSpPr>
            <p:spPr>
              <a:xfrm>
                <a:off x="9880630" y="2745173"/>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F052F414-4338-FD44-A7C2-72C9C788708B}"/>
                  </a:ext>
                </a:extLst>
              </p:cNvPr>
              <p:cNvSpPr/>
              <p:nvPr/>
            </p:nvSpPr>
            <p:spPr>
              <a:xfrm rot="20932386">
                <a:off x="9596081" y="3110940"/>
                <a:ext cx="650925" cy="397582"/>
              </a:xfrm>
              <a:prstGeom prst="arc">
                <a:avLst>
                  <a:gd name="adj1" fmla="val 16200000"/>
                  <a:gd name="adj2" fmla="val 21495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506620F6-8182-4479-C333-9FB8C17BB984}"/>
                      </a:ext>
                    </a:extLst>
                  </p:cNvPr>
                  <p:cNvSpPr txBox="1"/>
                  <p:nvPr/>
                </p:nvSpPr>
                <p:spPr>
                  <a:xfrm>
                    <a:off x="9892798" y="2774437"/>
                    <a:ext cx="374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𝜃</m:t>
                          </m:r>
                        </m:oMath>
                      </m:oMathPara>
                    </a14:m>
                    <a:endParaRPr lang="en-US" dirty="0"/>
                  </a:p>
                </p:txBody>
              </p:sp>
            </mc:Choice>
            <mc:Fallback xmlns="">
              <p:sp>
                <p:nvSpPr>
                  <p:cNvPr id="11" name="ZoneTexte 10">
                    <a:extLst>
                      <a:ext uri="{FF2B5EF4-FFF2-40B4-BE49-F238E27FC236}">
                        <a16:creationId xmlns:a16="http://schemas.microsoft.com/office/drawing/2014/main" id="{506620F6-8182-4479-C333-9FB8C17BB984}"/>
                      </a:ext>
                    </a:extLst>
                  </p:cNvPr>
                  <p:cNvSpPr txBox="1">
                    <a:spLocks noRot="1" noChangeAspect="1" noMove="1" noResize="1" noEditPoints="1" noAdjustHandles="1" noChangeArrowheads="1" noChangeShapeType="1" noTextEdit="1"/>
                  </p:cNvSpPr>
                  <p:nvPr/>
                </p:nvSpPr>
                <p:spPr>
                  <a:xfrm>
                    <a:off x="9892798" y="2774437"/>
                    <a:ext cx="374141" cy="369332"/>
                  </a:xfrm>
                  <a:prstGeom prst="rect">
                    <a:avLst/>
                  </a:prstGeom>
                  <a:blipFill>
                    <a:blip r:embed="rId4"/>
                    <a:stretch>
                      <a:fillRect/>
                    </a:stretch>
                  </a:blipFill>
                </p:spPr>
                <p:txBody>
                  <a:bodyPr/>
                  <a:lstStyle/>
                  <a:p>
                    <a:r>
                      <a:rPr lang="fr-FR">
                        <a:noFill/>
                      </a:rPr>
                      <a:t> </a:t>
                    </a:r>
                  </a:p>
                </p:txBody>
              </p:sp>
            </mc:Fallback>
          </mc:AlternateContent>
        </p:grpSp>
      </p:grpSp>
      <p:grpSp>
        <p:nvGrpSpPr>
          <p:cNvPr id="20" name="Groupe 19">
            <a:extLst>
              <a:ext uri="{FF2B5EF4-FFF2-40B4-BE49-F238E27FC236}">
                <a16:creationId xmlns:a16="http://schemas.microsoft.com/office/drawing/2014/main" id="{1BE036BD-1AB0-8381-7F7D-EFA571A060B3}"/>
              </a:ext>
            </a:extLst>
          </p:cNvPr>
          <p:cNvGrpSpPr/>
          <p:nvPr/>
        </p:nvGrpSpPr>
        <p:grpSpPr>
          <a:xfrm>
            <a:off x="2627640" y="2854774"/>
            <a:ext cx="3081131" cy="3081131"/>
            <a:chOff x="2843950" y="2465703"/>
            <a:chExt cx="3081131" cy="3081131"/>
          </a:xfrm>
        </p:grpSpPr>
        <p:cxnSp>
          <p:nvCxnSpPr>
            <p:cNvPr id="21" name="Connecteur droit 20">
              <a:extLst>
                <a:ext uri="{FF2B5EF4-FFF2-40B4-BE49-F238E27FC236}">
                  <a16:creationId xmlns:a16="http://schemas.microsoft.com/office/drawing/2014/main" id="{D208909C-C1CF-CAFA-7AD2-2914C0A61A29}"/>
                </a:ext>
              </a:extLst>
            </p:cNvPr>
            <p:cNvCxnSpPr>
              <a:cxnSpLocks/>
            </p:cNvCxnSpPr>
            <p:nvPr/>
          </p:nvCxnSpPr>
          <p:spPr>
            <a:xfrm rot="5400000">
              <a:off x="4384516" y="2371226"/>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BA84D6AE-7237-71BF-EF1A-598046F58B6F}"/>
                </a:ext>
              </a:extLst>
            </p:cNvPr>
            <p:cNvCxnSpPr/>
            <p:nvPr/>
          </p:nvCxnSpPr>
          <p:spPr>
            <a:xfrm>
              <a:off x="4384517" y="2465703"/>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23D55D-2509-A814-B92C-51B92E1A01EB}"/>
                </a:ext>
              </a:extLst>
            </p:cNvPr>
            <p:cNvSpPr/>
            <p:nvPr/>
          </p:nvSpPr>
          <p:spPr>
            <a:xfrm>
              <a:off x="3894660" y="3415504"/>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eur droit avec flèche 23">
              <a:extLst>
                <a:ext uri="{FF2B5EF4-FFF2-40B4-BE49-F238E27FC236}">
                  <a16:creationId xmlns:a16="http://schemas.microsoft.com/office/drawing/2014/main" id="{BDB6AB75-579C-4DD1-AD43-FED6FE65E5C1}"/>
                </a:ext>
              </a:extLst>
            </p:cNvPr>
            <p:cNvCxnSpPr>
              <a:cxnSpLocks/>
            </p:cNvCxnSpPr>
            <p:nvPr/>
          </p:nvCxnSpPr>
          <p:spPr>
            <a:xfrm flipV="1">
              <a:off x="2987458" y="3905361"/>
              <a:ext cx="738101" cy="6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DA5AF9F-FB39-FF5B-63E4-A262CB662AB6}"/>
                </a:ext>
              </a:extLst>
            </p:cNvPr>
            <p:cNvCxnSpPr>
              <a:cxnSpLocks/>
            </p:cNvCxnSpPr>
            <p:nvPr/>
          </p:nvCxnSpPr>
          <p:spPr>
            <a:xfrm flipH="1">
              <a:off x="5018424" y="3917334"/>
              <a:ext cx="7372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228B8EA8-FD62-E8F1-E2BF-EF76636FB43D}"/>
                </a:ext>
              </a:extLst>
            </p:cNvPr>
            <p:cNvCxnSpPr>
              <a:cxnSpLocks/>
            </p:cNvCxnSpPr>
            <p:nvPr/>
          </p:nvCxnSpPr>
          <p:spPr>
            <a:xfrm rot="5400000" flipH="1" flipV="1">
              <a:off x="4199746" y="4730706"/>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8B354CB-5380-0407-95FF-2D2F552B9C89}"/>
                </a:ext>
              </a:extLst>
            </p:cNvPr>
            <p:cNvCxnSpPr>
              <a:cxnSpLocks/>
            </p:cNvCxnSpPr>
            <p:nvPr/>
          </p:nvCxnSpPr>
          <p:spPr>
            <a:xfrm rot="16200000" flipH="1">
              <a:off x="4199746" y="3024021"/>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4A23A0BF-6289-21D3-0D8F-70AA54A7FC10}"/>
                </a:ext>
              </a:extLst>
            </p:cNvPr>
            <p:cNvCxnSpPr>
              <a:cxnSpLocks/>
            </p:cNvCxnSpPr>
            <p:nvPr/>
          </p:nvCxnSpPr>
          <p:spPr>
            <a:xfrm flipH="1">
              <a:off x="4132784" y="3336962"/>
              <a:ext cx="5034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97797B94-DC39-8980-BFA0-E480BE465594}"/>
                </a:ext>
              </a:extLst>
            </p:cNvPr>
            <p:cNvCxnSpPr>
              <a:cxnSpLocks/>
            </p:cNvCxnSpPr>
            <p:nvPr/>
          </p:nvCxnSpPr>
          <p:spPr>
            <a:xfrm>
              <a:off x="4160331" y="4460129"/>
              <a:ext cx="5034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5E71A768-B079-505F-B24B-9FFC37D6BFBD}"/>
                </a:ext>
              </a:extLst>
            </p:cNvPr>
            <p:cNvCxnSpPr>
              <a:cxnSpLocks/>
            </p:cNvCxnSpPr>
            <p:nvPr/>
          </p:nvCxnSpPr>
          <p:spPr>
            <a:xfrm flipV="1">
              <a:off x="4942335" y="3628525"/>
              <a:ext cx="9521" cy="455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3FF87476-4F88-8431-4DDB-A55E91C033C6}"/>
                </a:ext>
              </a:extLst>
            </p:cNvPr>
            <p:cNvCxnSpPr>
              <a:cxnSpLocks/>
            </p:cNvCxnSpPr>
            <p:nvPr/>
          </p:nvCxnSpPr>
          <p:spPr>
            <a:xfrm>
              <a:off x="3835729" y="3709717"/>
              <a:ext cx="10196" cy="481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6B8E384-62E5-0E94-1E10-BE7D4F3DEA33}"/>
                </a:ext>
              </a:extLst>
            </p:cNvPr>
            <p:cNvSpPr txBox="1"/>
            <p:nvPr/>
          </p:nvSpPr>
          <p:spPr>
            <a:xfrm>
              <a:off x="4592257" y="3178523"/>
              <a:ext cx="319318" cy="276999"/>
            </a:xfrm>
            <a:prstGeom prst="rect">
              <a:avLst/>
            </a:prstGeom>
            <a:noFill/>
          </p:spPr>
          <p:txBody>
            <a:bodyPr wrap="none" rtlCol="0">
              <a:spAutoFit/>
            </a:bodyPr>
            <a:lstStyle/>
            <a:p>
              <a:r>
                <a:rPr lang="en-US" sz="1200" dirty="0"/>
                <a:t>xy</a:t>
              </a:r>
            </a:p>
          </p:txBody>
        </p:sp>
        <p:sp>
          <p:nvSpPr>
            <p:cNvPr id="33" name="ZoneTexte 32">
              <a:extLst>
                <a:ext uri="{FF2B5EF4-FFF2-40B4-BE49-F238E27FC236}">
                  <a16:creationId xmlns:a16="http://schemas.microsoft.com/office/drawing/2014/main" id="{B38271D6-C94F-4B4D-417B-C06D1F3B89B1}"/>
                </a:ext>
              </a:extLst>
            </p:cNvPr>
            <p:cNvSpPr txBox="1"/>
            <p:nvPr/>
          </p:nvSpPr>
          <p:spPr>
            <a:xfrm>
              <a:off x="5350475" y="3690174"/>
              <a:ext cx="319318" cy="276999"/>
            </a:xfrm>
            <a:prstGeom prst="rect">
              <a:avLst/>
            </a:prstGeom>
            <a:noFill/>
          </p:spPr>
          <p:txBody>
            <a:bodyPr wrap="none" rtlCol="0">
              <a:spAutoFit/>
            </a:bodyPr>
            <a:lstStyle/>
            <a:p>
              <a:r>
                <a:rPr lang="en-US" sz="1200" dirty="0"/>
                <a:t>xx</a:t>
              </a:r>
            </a:p>
          </p:txBody>
        </p:sp>
        <p:sp>
          <p:nvSpPr>
            <p:cNvPr id="34" name="ZoneTexte 33">
              <a:extLst>
                <a:ext uri="{FF2B5EF4-FFF2-40B4-BE49-F238E27FC236}">
                  <a16:creationId xmlns:a16="http://schemas.microsoft.com/office/drawing/2014/main" id="{299931E3-7170-3B00-14B7-3D94CDECC7FC}"/>
                </a:ext>
              </a:extLst>
            </p:cNvPr>
            <p:cNvSpPr txBox="1"/>
            <p:nvPr/>
          </p:nvSpPr>
          <p:spPr>
            <a:xfrm>
              <a:off x="4109959" y="2810655"/>
              <a:ext cx="323294" cy="276999"/>
            </a:xfrm>
            <a:prstGeom prst="rect">
              <a:avLst/>
            </a:prstGeom>
            <a:noFill/>
          </p:spPr>
          <p:txBody>
            <a:bodyPr wrap="none" rtlCol="0">
              <a:spAutoFit/>
            </a:bodyPr>
            <a:lstStyle/>
            <a:p>
              <a:r>
                <a:rPr lang="en-US" sz="1200" dirty="0"/>
                <a:t>yy</a:t>
              </a:r>
            </a:p>
          </p:txBody>
        </p:sp>
      </p:grpSp>
      <mc:AlternateContent xmlns:mc="http://schemas.openxmlformats.org/markup-compatibility/2006" xmlns:a14="http://schemas.microsoft.com/office/drawing/2010/main">
        <mc:Choice Requires="a14">
          <p:sp>
            <p:nvSpPr>
              <p:cNvPr id="35" name="ZoneTexte 34">
                <a:extLst>
                  <a:ext uri="{FF2B5EF4-FFF2-40B4-BE49-F238E27FC236}">
                    <a16:creationId xmlns:a16="http://schemas.microsoft.com/office/drawing/2014/main" id="{B68F2F7C-7C23-1C04-8135-C587F4E19261}"/>
                  </a:ext>
                </a:extLst>
              </p:cNvPr>
              <p:cNvSpPr txBox="1"/>
              <p:nvPr/>
            </p:nvSpPr>
            <p:spPr>
              <a:xfrm>
                <a:off x="1528668" y="3255468"/>
                <a:ext cx="1599605" cy="555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fr-FR" b="0" i="1" smtClean="0">
                                    <a:latin typeface="Cambria Math" panose="02040503050406030204" pitchFamily="18" charset="0"/>
                                  </a:rPr>
                                  <m:t>𝑥</m:t>
                                </m:r>
                                <m:r>
                                  <a:rPr lang="fr-FR" b="0" i="1" smtClean="0">
                                    <a:latin typeface="Cambria Math" panose="02040503050406030204" pitchFamily="18" charset="0"/>
                                  </a:rPr>
                                  <m:t>𝑥</m:t>
                                </m:r>
                              </m:e>
                              <m:e>
                                <m:r>
                                  <a:rPr lang="fr-FR" b="0" i="1" smtClean="0">
                                    <a:latin typeface="Cambria Math" panose="02040503050406030204" pitchFamily="18" charset="0"/>
                                  </a:rPr>
                                  <m:t>𝑥𝑦</m:t>
                                </m:r>
                              </m:e>
                            </m:mr>
                            <m:mr>
                              <m:e>
                                <m:r>
                                  <a:rPr lang="fr-FR" b="0" i="1" smtClean="0">
                                    <a:latin typeface="Cambria Math" panose="02040503050406030204" pitchFamily="18" charset="0"/>
                                  </a:rPr>
                                  <m:t>𝑥𝑦</m:t>
                                </m:r>
                              </m:e>
                              <m:e>
                                <m:r>
                                  <a:rPr lang="fr-FR" b="0" i="1" smtClean="0">
                                    <a:latin typeface="Cambria Math" panose="02040503050406030204" pitchFamily="18" charset="0"/>
                                  </a:rPr>
                                  <m:t>𝑦𝑦</m:t>
                                </m:r>
                              </m:e>
                            </m:mr>
                          </m:m>
                        </m:e>
                      </m:d>
                    </m:oMath>
                  </m:oMathPara>
                </a14:m>
                <a:endParaRPr lang="en-US" dirty="0"/>
              </a:p>
            </p:txBody>
          </p:sp>
        </mc:Choice>
        <mc:Fallback xmlns="">
          <p:sp>
            <p:nvSpPr>
              <p:cNvPr id="35" name="ZoneTexte 34">
                <a:extLst>
                  <a:ext uri="{FF2B5EF4-FFF2-40B4-BE49-F238E27FC236}">
                    <a16:creationId xmlns:a16="http://schemas.microsoft.com/office/drawing/2014/main" id="{B68F2F7C-7C23-1C04-8135-C587F4E19261}"/>
                  </a:ext>
                </a:extLst>
              </p:cNvPr>
              <p:cNvSpPr txBox="1">
                <a:spLocks noRot="1" noChangeAspect="1" noMove="1" noResize="1" noEditPoints="1" noAdjustHandles="1" noChangeArrowheads="1" noChangeShapeType="1" noTextEdit="1"/>
              </p:cNvSpPr>
              <p:nvPr/>
            </p:nvSpPr>
            <p:spPr>
              <a:xfrm>
                <a:off x="1528668" y="3255468"/>
                <a:ext cx="1599605" cy="555537"/>
              </a:xfrm>
              <a:prstGeom prst="rect">
                <a:avLst/>
              </a:prstGeom>
              <a:blipFill>
                <a:blip r:embed="rId5"/>
                <a:stretch>
                  <a:fillRect b="-68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CEC8B7E2-D4FF-79C9-55E0-F304A7B27057}"/>
                  </a:ext>
                </a:extLst>
              </p:cNvPr>
              <p:cNvSpPr txBox="1"/>
              <p:nvPr/>
            </p:nvSpPr>
            <p:spPr>
              <a:xfrm>
                <a:off x="7556163" y="4725488"/>
                <a:ext cx="1591974" cy="6088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e>
                            </m:mr>
                          </m:m>
                        </m:e>
                      </m:d>
                    </m:oMath>
                  </m:oMathPara>
                </a14:m>
                <a:endParaRPr lang="en-US" dirty="0"/>
              </a:p>
            </p:txBody>
          </p:sp>
        </mc:Choice>
        <mc:Fallback xmlns="">
          <p:sp>
            <p:nvSpPr>
              <p:cNvPr id="36" name="ZoneTexte 35">
                <a:extLst>
                  <a:ext uri="{FF2B5EF4-FFF2-40B4-BE49-F238E27FC236}">
                    <a16:creationId xmlns:a16="http://schemas.microsoft.com/office/drawing/2014/main" id="{CEC8B7E2-D4FF-79C9-55E0-F304A7B27057}"/>
                  </a:ext>
                </a:extLst>
              </p:cNvPr>
              <p:cNvSpPr txBox="1">
                <a:spLocks noRot="1" noChangeAspect="1" noMove="1" noResize="1" noEditPoints="1" noAdjustHandles="1" noChangeArrowheads="1" noChangeShapeType="1" noTextEdit="1"/>
              </p:cNvSpPr>
              <p:nvPr/>
            </p:nvSpPr>
            <p:spPr>
              <a:xfrm>
                <a:off x="7556163" y="4725488"/>
                <a:ext cx="1591974" cy="608821"/>
              </a:xfrm>
              <a:prstGeom prst="rect">
                <a:avLst/>
              </a:prstGeom>
              <a:blipFill>
                <a:blip r:embed="rId6"/>
                <a:stretch>
                  <a:fillRect/>
                </a:stretch>
              </a:blipFill>
            </p:spPr>
            <p:txBody>
              <a:bodyPr/>
              <a:lstStyle/>
              <a:p>
                <a:r>
                  <a:rPr lang="fr-FR">
                    <a:noFill/>
                  </a:rPr>
                  <a:t> </a:t>
                </a:r>
              </a:p>
            </p:txBody>
          </p:sp>
        </mc:Fallback>
      </mc:AlternateContent>
      <p:sp>
        <p:nvSpPr>
          <p:cNvPr id="57" name="ZoneTexte 56">
            <a:extLst>
              <a:ext uri="{FF2B5EF4-FFF2-40B4-BE49-F238E27FC236}">
                <a16:creationId xmlns:a16="http://schemas.microsoft.com/office/drawing/2014/main" id="{293F982C-D84B-37FF-A9DC-A2E4EC287DF6}"/>
              </a:ext>
            </a:extLst>
          </p:cNvPr>
          <p:cNvSpPr txBox="1"/>
          <p:nvPr/>
        </p:nvSpPr>
        <p:spPr>
          <a:xfrm>
            <a:off x="6444814" y="2587452"/>
            <a:ext cx="2932149" cy="646331"/>
          </a:xfrm>
          <a:prstGeom prst="rect">
            <a:avLst/>
          </a:prstGeom>
          <a:noFill/>
        </p:spPr>
        <p:txBody>
          <a:bodyPr wrap="none" rtlCol="0">
            <a:spAutoFit/>
          </a:bodyPr>
          <a:lstStyle/>
          <a:p>
            <a:r>
              <a:rPr lang="fr-FR" dirty="0"/>
              <a:t>Directions principales</a:t>
            </a:r>
          </a:p>
          <a:p>
            <a:r>
              <a:rPr lang="fr-FR" dirty="0"/>
              <a:t>(aussi appelé </a:t>
            </a:r>
            <a:r>
              <a:rPr lang="fr-FR" i="1" dirty="0"/>
              <a:t>vecteurs propres</a:t>
            </a:r>
            <a:r>
              <a:rPr lang="fr-FR" dirty="0"/>
              <a:t>)</a:t>
            </a:r>
          </a:p>
        </p:txBody>
      </p:sp>
    </p:spTree>
    <p:extLst>
      <p:ext uri="{BB962C8B-B14F-4D97-AF65-F5344CB8AC3E}">
        <p14:creationId xmlns:p14="http://schemas.microsoft.com/office/powerpoint/2010/main" val="209864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D6CFE9C-1CBF-E9E6-47E6-5830CEED2AAE}"/>
              </a:ext>
            </a:extLst>
          </p:cNvPr>
          <p:cNvSpPr>
            <a:spLocks noGrp="1"/>
          </p:cNvSpPr>
          <p:nvPr>
            <p:ph idx="1"/>
          </p:nvPr>
        </p:nvSpPr>
        <p:spPr>
          <a:xfrm>
            <a:off x="690696" y="2293126"/>
            <a:ext cx="10691265" cy="3636088"/>
          </a:xfrm>
        </p:spPr>
        <p:txBody>
          <a:bodyPr/>
          <a:lstStyle/>
          <a:p>
            <a:r>
              <a:rPr lang="fr-FR" dirty="0"/>
              <a:t>Buts de ce cours</a:t>
            </a:r>
          </a:p>
          <a:p>
            <a:r>
              <a:rPr lang="fr-FR" dirty="0"/>
              <a:t>Développement de logiciels : académique versus industriel</a:t>
            </a:r>
          </a:p>
          <a:p>
            <a:r>
              <a:rPr lang="fr-FR" dirty="0"/>
              <a:t>Notion de base en programmation : </a:t>
            </a:r>
            <a:r>
              <a:rPr lang="fr-FR" i="1" dirty="0"/>
              <a:t>variable</a:t>
            </a:r>
            <a:r>
              <a:rPr lang="fr-FR" dirty="0"/>
              <a:t>, </a:t>
            </a:r>
            <a:r>
              <a:rPr lang="fr-FR" i="1" dirty="0"/>
              <a:t>boucle</a:t>
            </a:r>
            <a:r>
              <a:rPr lang="fr-FR" dirty="0"/>
              <a:t>, </a:t>
            </a:r>
            <a:r>
              <a:rPr lang="fr-FR" i="1" dirty="0"/>
              <a:t>condition</a:t>
            </a:r>
            <a:r>
              <a:rPr lang="fr-FR" dirty="0"/>
              <a:t> et </a:t>
            </a:r>
            <a:r>
              <a:rPr lang="fr-FR" i="1" dirty="0"/>
              <a:t>fonction</a:t>
            </a:r>
          </a:p>
          <a:p>
            <a:r>
              <a:rPr lang="fr-FR" dirty="0"/>
              <a:t>Le pourquoi des différents paradigmes de programmation</a:t>
            </a:r>
          </a:p>
          <a:p>
            <a:r>
              <a:rPr lang="fr-FR" dirty="0"/>
              <a:t>Inversion des contraintes tectoniques en 2D</a:t>
            </a:r>
          </a:p>
          <a:p>
            <a:r>
              <a:rPr lang="fr-FR" dirty="0"/>
              <a:t>Inversion des contraintes tectoniques </a:t>
            </a:r>
            <a:r>
              <a:rPr lang="fr-FR" i="1" dirty="0"/>
              <a:t>revisited</a:t>
            </a:r>
            <a:endParaRPr lang="fr-FR" dirty="0"/>
          </a:p>
          <a:p>
            <a:endParaRPr lang="fr-FR" i="1" dirty="0"/>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4256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 </a:t>
            </a:r>
            <a:r>
              <a:rPr lang="fr-FR" sz="2400" dirty="0"/>
              <a:t>(avancé)</a:t>
            </a:r>
            <a:endParaRPr lang="fr-FR" dirty="0"/>
          </a:p>
          <a:p>
            <a:pPr marL="0" indent="0">
              <a:buNone/>
            </a:pPr>
            <a:endParaRPr lang="fr-FR" dirty="0"/>
          </a:p>
          <a:p>
            <a:pPr marL="0" indent="0">
              <a:buNone/>
            </a:pPr>
            <a:endParaRPr lang="fr-FR" dirty="0"/>
          </a:p>
        </p:txBody>
      </p:sp>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CEC8B7E2-D4FF-79C9-55E0-F304A7B27057}"/>
                  </a:ext>
                </a:extLst>
              </p:cNvPr>
              <p:cNvSpPr txBox="1"/>
              <p:nvPr/>
            </p:nvSpPr>
            <p:spPr>
              <a:xfrm>
                <a:off x="949880" y="2972452"/>
                <a:ext cx="4811895" cy="606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𝝈</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1" i="1" smtClean="0">
                              <a:latin typeface="Cambria Math" panose="02040503050406030204" pitchFamily="18" charset="0"/>
                            </a:rPr>
                            <m:t>𝑹</m:t>
                          </m:r>
                        </m:e>
                        <m:sup>
                          <m:r>
                            <a:rPr lang="fr-FR" b="0" i="1" smtClean="0">
                              <a:latin typeface="Cambria Math" panose="02040503050406030204" pitchFamily="18" charset="0"/>
                            </a:rPr>
                            <m:t>𝑇</m:t>
                          </m:r>
                        </m:sup>
                      </m:sSup>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e>
                            </m:mr>
                          </m:m>
                        </m:e>
                      </m:d>
                      <m:r>
                        <a:rPr lang="fr-FR" b="1" i="1" smtClean="0">
                          <a:latin typeface="Cambria Math" panose="02040503050406030204" pitchFamily="18" charset="0"/>
                        </a:rPr>
                        <m:t>𝑹</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rPr>
                          </m:ctrlPr>
                        </m:sSupPr>
                        <m:e>
                          <m:r>
                            <a:rPr lang="fr-FR" b="1" i="1" smtClean="0">
                              <a:latin typeface="Cambria Math" panose="02040503050406030204" pitchFamily="18" charset="0"/>
                            </a:rPr>
                            <m:t>𝑹</m:t>
                          </m:r>
                        </m:e>
                        <m:sup>
                          <m:r>
                            <a:rPr lang="fr-FR" b="0" i="1" smtClean="0">
                              <a:latin typeface="Cambria Math" panose="02040503050406030204" pitchFamily="18" charset="0"/>
                            </a:rPr>
                            <m:t>𝑇</m:t>
                          </m:r>
                        </m:sup>
                      </m:sSup>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a:rPr lang="fr-FR" b="0" i="1" smtClean="0">
                                    <a:latin typeface="Cambria Math" panose="02040503050406030204" pitchFamily="18" charset="0"/>
                                  </a:rPr>
                                  <m:t>0</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mr>
                          </m:m>
                        </m:e>
                      </m:d>
                      <m:r>
                        <a:rPr lang="fr-FR" b="1" i="1" smtClean="0">
                          <a:latin typeface="Cambria Math" panose="02040503050406030204" pitchFamily="18" charset="0"/>
                        </a:rPr>
                        <m:t>𝑹</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1" i="1" smtClean="0">
                          <a:latin typeface="Cambria Math" panose="02040503050406030204" pitchFamily="18" charset="0"/>
                        </a:rPr>
                        <m:t>𝑰</m:t>
                      </m:r>
                    </m:oMath>
                  </m:oMathPara>
                </a14:m>
                <a:endParaRPr lang="en-US" b="1" dirty="0"/>
              </a:p>
            </p:txBody>
          </p:sp>
        </mc:Choice>
        <mc:Fallback xmlns="">
          <p:sp>
            <p:nvSpPr>
              <p:cNvPr id="36" name="ZoneTexte 35">
                <a:extLst>
                  <a:ext uri="{FF2B5EF4-FFF2-40B4-BE49-F238E27FC236}">
                    <a16:creationId xmlns:a16="http://schemas.microsoft.com/office/drawing/2014/main" id="{CEC8B7E2-D4FF-79C9-55E0-F304A7B27057}"/>
                  </a:ext>
                </a:extLst>
              </p:cNvPr>
              <p:cNvSpPr txBox="1">
                <a:spLocks noRot="1" noChangeAspect="1" noMove="1" noResize="1" noEditPoints="1" noAdjustHandles="1" noChangeArrowheads="1" noChangeShapeType="1" noTextEdit="1"/>
              </p:cNvSpPr>
              <p:nvPr/>
            </p:nvSpPr>
            <p:spPr>
              <a:xfrm>
                <a:off x="949880" y="2972452"/>
                <a:ext cx="4811895" cy="606833"/>
              </a:xfrm>
              <a:prstGeom prst="rect">
                <a:avLst/>
              </a:prstGeom>
              <a:blipFill>
                <a:blip r:embed="rId2"/>
                <a:stretch>
                  <a:fillRect b="-20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8337E7B2-031F-C34E-EEF1-F6F209DAB18F}"/>
                  </a:ext>
                </a:extLst>
              </p:cNvPr>
              <p:cNvSpPr txBox="1"/>
              <p:nvPr/>
            </p:nvSpPr>
            <p:spPr>
              <a:xfrm>
                <a:off x="6818741" y="3841186"/>
                <a:ext cx="3486787" cy="644920"/>
              </a:xfrm>
              <a:prstGeom prst="rect">
                <a:avLst/>
              </a:prstGeom>
              <a:noFill/>
              <a:ln w="254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𝝈</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rPr>
                        <m:t> </m:t>
                      </m:r>
                      <m:d>
                        <m:dPr>
                          <m:begChr m:val="["/>
                          <m:endChr m:val="]"/>
                          <m:ctrlPr>
                            <a:rPr lang="fr-FR" sz="2000" b="0" i="1" smtClean="0">
                              <a:latin typeface="Cambria Math" panose="02040503050406030204" pitchFamily="18" charset="0"/>
                            </a:rPr>
                          </m:ctrlPr>
                        </m:dPr>
                        <m:e>
                          <m:m>
                            <m:mPr>
                              <m:mcs>
                                <m:mc>
                                  <m:mcPr>
                                    <m:count m:val="2"/>
                                    <m:mcJc m:val="center"/>
                                  </m:mcPr>
                                </m:mc>
                              </m:mcs>
                              <m:ctrlPr>
                                <a:rPr lang="fr-FR" sz="2000" b="0" i="1" smtClean="0">
                                  <a:latin typeface="Cambria Math" panose="02040503050406030204" pitchFamily="18" charset="0"/>
                                </a:rPr>
                              </m:ctrlPr>
                            </m:mPr>
                            <m:mr>
                              <m:e>
                                <m:func>
                                  <m:funcPr>
                                    <m:ctrlPr>
                                      <a:rPr lang="fr-FR" sz="2000" b="0" i="1" smtClean="0">
                                        <a:latin typeface="Cambria Math" panose="02040503050406030204" pitchFamily="18" charset="0"/>
                                      </a:rPr>
                                    </m:ctrlPr>
                                  </m:funcPr>
                                  <m:fName>
                                    <m:sSup>
                                      <m:sSupPr>
                                        <m:ctrlPr>
                                          <a:rPr lang="fr-FR" sz="2000" b="0" i="1" smtClean="0">
                                            <a:latin typeface="Cambria Math" panose="02040503050406030204" pitchFamily="18" charset="0"/>
                                          </a:rPr>
                                        </m:ctrlPr>
                                      </m:sSupPr>
                                      <m:e>
                                        <m:r>
                                          <m:rPr>
                                            <m:sty m:val="p"/>
                                            <m:brk m:alnAt="7"/>
                                          </m:rPr>
                                          <a:rPr lang="fr-FR" sz="2000" b="0" i="0" smtClean="0">
                                            <a:latin typeface="Cambria Math" panose="02040503050406030204" pitchFamily="18" charset="0"/>
                                          </a:rPr>
                                          <m:t>s</m:t>
                                        </m:r>
                                        <m:r>
                                          <m:rPr>
                                            <m:sty m:val="p"/>
                                          </m:rPr>
                                          <a:rPr lang="fr-FR" sz="2000" b="0" i="0" smtClean="0">
                                            <a:latin typeface="Cambria Math" panose="02040503050406030204" pitchFamily="18" charset="0"/>
                                          </a:rPr>
                                          <m:t>in</m:t>
                                        </m:r>
                                      </m:e>
                                      <m:sup>
                                        <m:r>
                                          <m:rPr>
                                            <m:brk m:alnAt="7"/>
                                          </m:rPr>
                                          <a:rPr lang="fr-FR" sz="2000" b="0" i="1" smtClean="0">
                                            <a:latin typeface="Cambria Math" panose="02040503050406030204" pitchFamily="18" charset="0"/>
                                          </a:rPr>
                                          <m:t>2</m:t>
                                        </m:r>
                                      </m:sup>
                                    </m:sSup>
                                  </m:fName>
                                  <m:e>
                                    <m:r>
                                      <m:rPr>
                                        <m:brk m:alnAt="7"/>
                                      </m:rPr>
                                      <a:rPr lang="fr-FR" sz="2000" b="0" i="1" smtClean="0">
                                        <a:latin typeface="Cambria Math" panose="02040503050406030204" pitchFamily="18" charset="0"/>
                                      </a:rPr>
                                      <m:t>𝜃</m:t>
                                    </m:r>
                                  </m:e>
                                </m:func>
                              </m:e>
                              <m:e>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sin</m:t>
                                    </m:r>
                                  </m:fName>
                                  <m:e>
                                    <m:r>
                                      <a:rPr lang="fr-FR" sz="2000" b="0" i="1" smtClean="0">
                                        <a:latin typeface="Cambria Math" panose="02040503050406030204" pitchFamily="18" charset="0"/>
                                      </a:rPr>
                                      <m:t>𝜃</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cos</m:t>
                                        </m:r>
                                      </m:fName>
                                      <m:e>
                                        <m:r>
                                          <a:rPr lang="fr-FR" sz="2000" b="0" i="1" smtClean="0">
                                            <a:latin typeface="Cambria Math" panose="02040503050406030204" pitchFamily="18" charset="0"/>
                                          </a:rPr>
                                          <m:t>𝜃</m:t>
                                        </m:r>
                                      </m:e>
                                    </m:func>
                                  </m:e>
                                </m:func>
                              </m:e>
                            </m:mr>
                            <m:mr>
                              <m:e>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sin</m:t>
                                    </m:r>
                                  </m:fName>
                                  <m:e>
                                    <m:r>
                                      <a:rPr lang="fr-FR" sz="2000" b="0" i="1" smtClean="0">
                                        <a:latin typeface="Cambria Math" panose="02040503050406030204" pitchFamily="18" charset="0"/>
                                      </a:rPr>
                                      <m:t>𝜃</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cos</m:t>
                                        </m:r>
                                      </m:fName>
                                      <m:e>
                                        <m:r>
                                          <a:rPr lang="fr-FR" sz="2000" b="0" i="1" smtClean="0">
                                            <a:latin typeface="Cambria Math" panose="02040503050406030204" pitchFamily="18" charset="0"/>
                                          </a:rPr>
                                          <m:t>𝜃</m:t>
                                        </m:r>
                                      </m:e>
                                    </m:func>
                                  </m:e>
                                </m:func>
                              </m:e>
                              <m:e>
                                <m:func>
                                  <m:funcPr>
                                    <m:ctrlPr>
                                      <a:rPr lang="fr-FR" sz="2000" b="0" i="1" smtClean="0">
                                        <a:latin typeface="Cambria Math" panose="02040503050406030204" pitchFamily="18" charset="0"/>
                                      </a:rPr>
                                    </m:ctrlPr>
                                  </m:funcPr>
                                  <m:fName>
                                    <m:sSup>
                                      <m:sSupPr>
                                        <m:ctrlPr>
                                          <a:rPr lang="fr-FR" sz="2000" b="0" i="1" smtClean="0">
                                            <a:latin typeface="Cambria Math" panose="02040503050406030204" pitchFamily="18" charset="0"/>
                                          </a:rPr>
                                        </m:ctrlPr>
                                      </m:sSupPr>
                                      <m:e>
                                        <m:r>
                                          <m:rPr>
                                            <m:sty m:val="p"/>
                                          </m:rPr>
                                          <a:rPr lang="fr-FR" sz="2000" b="0" i="0" smtClean="0">
                                            <a:latin typeface="Cambria Math" panose="02040503050406030204" pitchFamily="18" charset="0"/>
                                          </a:rPr>
                                          <m:t>cos</m:t>
                                        </m:r>
                                      </m:e>
                                      <m:sup>
                                        <m:r>
                                          <a:rPr lang="fr-FR" sz="2000" b="0" i="1" smtClean="0">
                                            <a:latin typeface="Cambria Math" panose="02040503050406030204" pitchFamily="18" charset="0"/>
                                          </a:rPr>
                                          <m:t>2</m:t>
                                        </m:r>
                                      </m:sup>
                                    </m:sSup>
                                  </m:fName>
                                  <m:e>
                                    <m:r>
                                      <a:rPr lang="fr-FR" sz="2000" b="0" i="1" smtClean="0">
                                        <a:latin typeface="Cambria Math" panose="02040503050406030204" pitchFamily="18" charset="0"/>
                                      </a:rPr>
                                      <m:t>𝜃</m:t>
                                    </m:r>
                                  </m:e>
                                </m:func>
                              </m:e>
                            </m:mr>
                          </m:m>
                        </m:e>
                      </m:d>
                    </m:oMath>
                  </m:oMathPara>
                </a14:m>
                <a:endParaRPr lang="en-US" sz="2000" dirty="0"/>
              </a:p>
            </p:txBody>
          </p:sp>
        </mc:Choice>
        <mc:Fallback xmlns="">
          <p:sp>
            <p:nvSpPr>
              <p:cNvPr id="43" name="ZoneTexte 42">
                <a:extLst>
                  <a:ext uri="{FF2B5EF4-FFF2-40B4-BE49-F238E27FC236}">
                    <a16:creationId xmlns:a16="http://schemas.microsoft.com/office/drawing/2014/main" id="{8337E7B2-031F-C34E-EEF1-F6F209DAB18F}"/>
                  </a:ext>
                </a:extLst>
              </p:cNvPr>
              <p:cNvSpPr txBox="1">
                <a:spLocks noRot="1" noChangeAspect="1" noMove="1" noResize="1" noEditPoints="1" noAdjustHandles="1" noChangeArrowheads="1" noChangeShapeType="1" noTextEdit="1"/>
              </p:cNvSpPr>
              <p:nvPr/>
            </p:nvSpPr>
            <p:spPr>
              <a:xfrm>
                <a:off x="6818741" y="3841186"/>
                <a:ext cx="3486787" cy="644920"/>
              </a:xfrm>
              <a:prstGeom prst="rect">
                <a:avLst/>
              </a:prstGeom>
              <a:blipFill>
                <a:blip r:embed="rId3"/>
                <a:stretch>
                  <a:fillRect b="-3704"/>
                </a:stretch>
              </a:blipFill>
              <a:ln w="25400">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B27FAF17-0422-2BBF-5493-E68D35E3A5DE}"/>
                  </a:ext>
                </a:extLst>
              </p:cNvPr>
              <p:cNvSpPr txBox="1"/>
              <p:nvPr/>
            </p:nvSpPr>
            <p:spPr>
              <a:xfrm>
                <a:off x="6717993" y="4747333"/>
                <a:ext cx="4873373" cy="923330"/>
              </a:xfrm>
              <a:prstGeom prst="rect">
                <a:avLst/>
              </a:prstGeom>
              <a:noFill/>
            </p:spPr>
            <p:txBody>
              <a:bodyPr wrap="square" rtlCol="0">
                <a:spAutoFit/>
              </a:bodyPr>
              <a:lstStyle/>
              <a:p>
                <a:r>
                  <a:rPr lang="fr-FR" dirty="0"/>
                  <a:t>Dépend seulement de </a:t>
                </a:r>
                <a14:m>
                  <m:oMath xmlns:m="http://schemas.openxmlformats.org/officeDocument/2006/math">
                    <m:r>
                      <a:rPr lang="fr-FR" b="0" i="1" smtClean="0">
                        <a:latin typeface="Cambria Math" panose="02040503050406030204" pitchFamily="18" charset="0"/>
                      </a:rPr>
                      <m:t>𝜃</m:t>
                    </m:r>
                  </m:oMath>
                </a14:m>
                <a:r>
                  <a:rPr lang="fr-FR" b="0" dirty="0"/>
                  <a:t> !</a:t>
                </a:r>
              </a:p>
              <a:p>
                <a:r>
                  <a:rPr lang="fr-FR" dirty="0"/>
                  <a:t>Ce que l’on va vérifier en Python et JavaScript en traçant le « </a:t>
                </a:r>
                <a:r>
                  <a:rPr lang="fr-FR" i="1" dirty="0"/>
                  <a:t>stress </a:t>
                </a:r>
                <a:r>
                  <a:rPr lang="fr-FR" i="1" dirty="0" err="1"/>
                  <a:t>domain</a:t>
                </a:r>
                <a:r>
                  <a:rPr lang="fr-FR" i="1" dirty="0"/>
                  <a:t> </a:t>
                </a:r>
                <a:r>
                  <a:rPr lang="fr-FR" dirty="0"/>
                  <a:t>»</a:t>
                </a:r>
              </a:p>
            </p:txBody>
          </p:sp>
        </mc:Choice>
        <mc:Fallback xmlns="">
          <p:sp>
            <p:nvSpPr>
              <p:cNvPr id="44" name="ZoneTexte 43">
                <a:extLst>
                  <a:ext uri="{FF2B5EF4-FFF2-40B4-BE49-F238E27FC236}">
                    <a16:creationId xmlns:a16="http://schemas.microsoft.com/office/drawing/2014/main" id="{B27FAF17-0422-2BBF-5493-E68D35E3A5DE}"/>
                  </a:ext>
                </a:extLst>
              </p:cNvPr>
              <p:cNvSpPr txBox="1">
                <a:spLocks noRot="1" noChangeAspect="1" noMove="1" noResize="1" noEditPoints="1" noAdjustHandles="1" noChangeArrowheads="1" noChangeShapeType="1" noTextEdit="1"/>
              </p:cNvSpPr>
              <p:nvPr/>
            </p:nvSpPr>
            <p:spPr>
              <a:xfrm>
                <a:off x="6717993" y="4747333"/>
                <a:ext cx="4873373" cy="923330"/>
              </a:xfrm>
              <a:prstGeom prst="rect">
                <a:avLst/>
              </a:prstGeom>
              <a:blipFill>
                <a:blip r:embed="rId4"/>
                <a:stretch>
                  <a:fillRect l="-779" t="-2703" b="-9459"/>
                </a:stretch>
              </a:blipFill>
            </p:spPr>
            <p:txBody>
              <a:bodyPr/>
              <a:lstStyle/>
              <a:p>
                <a:r>
                  <a:rPr lang="fr-FR">
                    <a:noFill/>
                  </a:rPr>
                  <a:t> </a:t>
                </a:r>
              </a:p>
            </p:txBody>
          </p:sp>
        </mc:Fallback>
      </mc:AlternateContent>
      <p:grpSp>
        <p:nvGrpSpPr>
          <p:cNvPr id="52" name="Groupe 51">
            <a:extLst>
              <a:ext uri="{FF2B5EF4-FFF2-40B4-BE49-F238E27FC236}">
                <a16:creationId xmlns:a16="http://schemas.microsoft.com/office/drawing/2014/main" id="{7F114809-B172-917A-127D-AA44C2A1B766}"/>
              </a:ext>
            </a:extLst>
          </p:cNvPr>
          <p:cNvGrpSpPr/>
          <p:nvPr/>
        </p:nvGrpSpPr>
        <p:grpSpPr>
          <a:xfrm>
            <a:off x="949880" y="4163242"/>
            <a:ext cx="5024070" cy="1507421"/>
            <a:chOff x="949880" y="4163242"/>
            <a:chExt cx="5024070" cy="1507421"/>
          </a:xfrm>
        </p:grpSpPr>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0719689-12FD-3385-7340-ACA5C14FD8B7}"/>
                    </a:ext>
                  </a:extLst>
                </p:cNvPr>
                <p:cNvSpPr txBox="1"/>
                <p:nvPr/>
              </p:nvSpPr>
              <p:spPr>
                <a:xfrm>
                  <a:off x="949880" y="4450217"/>
                  <a:ext cx="4758867" cy="5897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𝝈</m:t>
                        </m:r>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m>
                              <m:mPr>
                                <m:mcs>
                                  <m:mc>
                                    <m:mcPr>
                                      <m:count m:val="2"/>
                                      <m:mcJc m:val="center"/>
                                    </m:mcPr>
                                  </m:mc>
                                </m:mcs>
                                <m:ctrlPr>
                                  <a:rPr lang="fr-FR" b="0" i="1" smtClean="0">
                                    <a:latin typeface="Cambria Math" panose="02040503050406030204" pitchFamily="18" charset="0"/>
                                  </a:rPr>
                                </m:ctrlPr>
                              </m:mPr>
                              <m:mr>
                                <m:e>
                                  <m:func>
                                    <m:funcPr>
                                      <m:ctrlPr>
                                        <a:rPr lang="fr-FR" b="0" i="1" smtClean="0">
                                          <a:latin typeface="Cambria Math" panose="02040503050406030204" pitchFamily="18" charset="0"/>
                                        </a:rPr>
                                      </m:ctrlPr>
                                    </m:funcPr>
                                    <m:fName>
                                      <m:sSup>
                                        <m:sSupPr>
                                          <m:ctrlPr>
                                            <a:rPr lang="fr-FR" b="0" i="1" smtClean="0">
                                              <a:latin typeface="Cambria Math" panose="02040503050406030204" pitchFamily="18" charset="0"/>
                                            </a:rPr>
                                          </m:ctrlPr>
                                        </m:sSupPr>
                                        <m:e>
                                          <m:r>
                                            <m:rPr>
                                              <m:sty m:val="p"/>
                                              <m:brk m:alnAt="7"/>
                                            </m:rPr>
                                            <a:rPr lang="fr-FR" b="0" i="0" smtClean="0">
                                              <a:latin typeface="Cambria Math" panose="02040503050406030204" pitchFamily="18" charset="0"/>
                                            </a:rPr>
                                            <m:t>s</m:t>
                                          </m:r>
                                          <m:r>
                                            <m:rPr>
                                              <m:sty m:val="p"/>
                                            </m:rPr>
                                            <a:rPr lang="fr-FR" b="0" i="0" smtClean="0">
                                              <a:latin typeface="Cambria Math" panose="02040503050406030204" pitchFamily="18" charset="0"/>
                                            </a:rPr>
                                            <m:t>in</m:t>
                                          </m:r>
                                        </m:e>
                                        <m:sup>
                                          <m:r>
                                            <m:rPr>
                                              <m:brk m:alnAt="7"/>
                                            </m:rPr>
                                            <a:rPr lang="fr-FR" b="0" i="1" smtClean="0">
                                              <a:latin typeface="Cambria Math" panose="02040503050406030204" pitchFamily="18" charset="0"/>
                                            </a:rPr>
                                            <m:t>2</m:t>
                                          </m:r>
                                        </m:sup>
                                      </m:sSup>
                                    </m:fName>
                                    <m:e>
                                      <m:r>
                                        <m:rPr>
                                          <m:brk m:alnAt="7"/>
                                        </m:rPr>
                                        <a:rPr lang="fr-FR" b="0" i="1" smtClean="0">
                                          <a:latin typeface="Cambria Math" panose="02040503050406030204" pitchFamily="18" charset="0"/>
                                        </a:rPr>
                                        <m:t>𝜃</m:t>
                                      </m:r>
                                    </m:e>
                                  </m:func>
                                </m:e>
                                <m:e>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sin</m:t>
                                      </m:r>
                                    </m:fName>
                                    <m:e>
                                      <m:r>
                                        <a:rPr lang="fr-FR" b="0" i="1" smtClean="0">
                                          <a:latin typeface="Cambria Math" panose="02040503050406030204" pitchFamily="18" charset="0"/>
                                        </a:rPr>
                                        <m:t>𝜃</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cos</m:t>
                                          </m:r>
                                        </m:fName>
                                        <m:e>
                                          <m:r>
                                            <a:rPr lang="fr-FR" b="0" i="1" smtClean="0">
                                              <a:latin typeface="Cambria Math" panose="02040503050406030204" pitchFamily="18" charset="0"/>
                                            </a:rPr>
                                            <m:t>𝜃</m:t>
                                          </m:r>
                                        </m:e>
                                      </m:func>
                                    </m:e>
                                  </m:func>
                                </m:e>
                              </m:mr>
                              <m:mr>
                                <m:e>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sin</m:t>
                                      </m:r>
                                    </m:fName>
                                    <m:e>
                                      <m:r>
                                        <a:rPr lang="fr-FR" b="0" i="1" smtClean="0">
                                          <a:latin typeface="Cambria Math" panose="02040503050406030204" pitchFamily="18" charset="0"/>
                                        </a:rPr>
                                        <m:t>𝜃</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cos</m:t>
                                          </m:r>
                                        </m:fName>
                                        <m:e>
                                          <m:r>
                                            <a:rPr lang="fr-FR" b="0" i="1" smtClean="0">
                                              <a:latin typeface="Cambria Math" panose="02040503050406030204" pitchFamily="18" charset="0"/>
                                            </a:rPr>
                                            <m:t>𝜃</m:t>
                                          </m:r>
                                        </m:e>
                                      </m:func>
                                    </m:e>
                                  </m:func>
                                </m:e>
                                <m:e>
                                  <m:func>
                                    <m:funcPr>
                                      <m:ctrlPr>
                                        <a:rPr lang="fr-FR" b="0" i="1" smtClean="0">
                                          <a:latin typeface="Cambria Math" panose="02040503050406030204" pitchFamily="18" charset="0"/>
                                        </a:rPr>
                                      </m:ctrlPr>
                                    </m:funcPr>
                                    <m:fName>
                                      <m:sSup>
                                        <m:sSupPr>
                                          <m:ctrlPr>
                                            <a:rPr lang="fr-FR" b="0" i="1" smtClean="0">
                                              <a:latin typeface="Cambria Math" panose="02040503050406030204" pitchFamily="18" charset="0"/>
                                            </a:rPr>
                                          </m:ctrlPr>
                                        </m:sSupPr>
                                        <m:e>
                                          <m:r>
                                            <m:rPr>
                                              <m:sty m:val="p"/>
                                            </m:rPr>
                                            <a:rPr lang="fr-FR" b="0" i="0" smtClean="0">
                                              <a:latin typeface="Cambria Math" panose="02040503050406030204" pitchFamily="18" charset="0"/>
                                            </a:rPr>
                                            <m:t>cos</m:t>
                                          </m:r>
                                        </m:e>
                                        <m:sup>
                                          <m:r>
                                            <a:rPr lang="fr-FR" b="0" i="1" smtClean="0">
                                              <a:latin typeface="Cambria Math" panose="02040503050406030204" pitchFamily="18" charset="0"/>
                                            </a:rPr>
                                            <m:t>2</m:t>
                                          </m:r>
                                        </m:sup>
                                      </m:sSup>
                                    </m:fName>
                                    <m:e>
                                      <m:r>
                                        <a:rPr lang="fr-FR" b="0" i="1" smtClean="0">
                                          <a:latin typeface="Cambria Math" panose="02040503050406030204" pitchFamily="18" charset="0"/>
                                        </a:rPr>
                                        <m:t>𝜃</m:t>
                                      </m:r>
                                    </m:e>
                                  </m:func>
                                </m:e>
                              </m:mr>
                            </m:m>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1" i="1" smtClean="0">
                            <a:latin typeface="Cambria Math" panose="02040503050406030204" pitchFamily="18" charset="0"/>
                          </a:rPr>
                          <m:t>𝑰</m:t>
                        </m:r>
                      </m:oMath>
                    </m:oMathPara>
                  </a14:m>
                  <a:endParaRPr lang="en-US" b="1" dirty="0"/>
                </a:p>
              </p:txBody>
            </p:sp>
          </mc:Choice>
          <mc:Fallback xmlns="">
            <p:sp>
              <p:nvSpPr>
                <p:cNvPr id="3" name="ZoneTexte 2">
                  <a:extLst>
                    <a:ext uri="{FF2B5EF4-FFF2-40B4-BE49-F238E27FC236}">
                      <a16:creationId xmlns:a16="http://schemas.microsoft.com/office/drawing/2014/main" id="{70719689-12FD-3385-7340-ACA5C14FD8B7}"/>
                    </a:ext>
                  </a:extLst>
                </p:cNvPr>
                <p:cNvSpPr txBox="1">
                  <a:spLocks noRot="1" noChangeAspect="1" noMove="1" noResize="1" noEditPoints="1" noAdjustHandles="1" noChangeArrowheads="1" noChangeShapeType="1" noTextEdit="1"/>
                </p:cNvSpPr>
                <p:nvPr/>
              </p:nvSpPr>
              <p:spPr>
                <a:xfrm>
                  <a:off x="949880" y="4450217"/>
                  <a:ext cx="4758867" cy="589713"/>
                </a:xfrm>
                <a:prstGeom prst="rect">
                  <a:avLst/>
                </a:prstGeom>
                <a:blipFill>
                  <a:blip r:embed="rId5"/>
                  <a:stretch>
                    <a:fillRect b="-4255"/>
                  </a:stretch>
                </a:blipFill>
              </p:spPr>
              <p:txBody>
                <a:bodyPr/>
                <a:lstStyle/>
                <a:p>
                  <a:r>
                    <a:rPr lang="fr-FR">
                      <a:noFill/>
                    </a:rPr>
                    <a:t> </a:t>
                  </a:r>
                </a:p>
              </p:txBody>
            </p:sp>
          </mc:Fallback>
        </mc:AlternateContent>
        <p:cxnSp>
          <p:nvCxnSpPr>
            <p:cNvPr id="39" name="Connecteur droit avec flèche 38">
              <a:extLst>
                <a:ext uri="{FF2B5EF4-FFF2-40B4-BE49-F238E27FC236}">
                  <a16:creationId xmlns:a16="http://schemas.microsoft.com/office/drawing/2014/main" id="{BD06376C-0E85-3F26-8654-CD0F74499BBC}"/>
                </a:ext>
              </a:extLst>
            </p:cNvPr>
            <p:cNvCxnSpPr>
              <a:cxnSpLocks/>
              <a:stCxn id="42" idx="1"/>
            </p:cNvCxnSpPr>
            <p:nvPr/>
          </p:nvCxnSpPr>
          <p:spPr>
            <a:xfrm flipH="1" flipV="1">
              <a:off x="2157573" y="5039930"/>
              <a:ext cx="1166592" cy="446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FCCDC74-6845-C202-129A-114D017D3FEC}"/>
                </a:ext>
              </a:extLst>
            </p:cNvPr>
            <p:cNvCxnSpPr>
              <a:cxnSpLocks/>
              <a:stCxn id="42" idx="3"/>
            </p:cNvCxnSpPr>
            <p:nvPr/>
          </p:nvCxnSpPr>
          <p:spPr>
            <a:xfrm flipV="1">
              <a:off x="4403307" y="5039930"/>
              <a:ext cx="877610" cy="446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1D71F584-FE89-03D3-8833-BF846ED7C35C}"/>
                </a:ext>
              </a:extLst>
            </p:cNvPr>
            <p:cNvSpPr txBox="1"/>
            <p:nvPr/>
          </p:nvSpPr>
          <p:spPr>
            <a:xfrm>
              <a:off x="3324165" y="5301331"/>
              <a:ext cx="1079142" cy="369332"/>
            </a:xfrm>
            <a:prstGeom prst="rect">
              <a:avLst/>
            </a:prstGeom>
            <a:noFill/>
            <a:ln>
              <a:solidFill>
                <a:schemeClr val="accent1"/>
              </a:solidFill>
            </a:ln>
          </p:spPr>
          <p:txBody>
            <a:bodyPr wrap="none" rtlCol="0">
              <a:spAutoFit/>
            </a:bodyPr>
            <a:lstStyle/>
            <a:p>
              <a:r>
                <a:rPr lang="fr-FR" dirty="0"/>
                <a:t>No effect</a:t>
              </a:r>
            </a:p>
          </p:txBody>
        </p:sp>
        <p:sp>
          <p:nvSpPr>
            <p:cNvPr id="45" name="Rectangle : coins arrondis 44">
              <a:extLst>
                <a:ext uri="{FF2B5EF4-FFF2-40B4-BE49-F238E27FC236}">
                  <a16:creationId xmlns:a16="http://schemas.microsoft.com/office/drawing/2014/main" id="{ED7C30A7-5A92-E812-5957-25D9603F836F}"/>
                </a:ext>
              </a:extLst>
            </p:cNvPr>
            <p:cNvSpPr/>
            <p:nvPr/>
          </p:nvSpPr>
          <p:spPr>
            <a:xfrm>
              <a:off x="1561672" y="4559200"/>
              <a:ext cx="986285" cy="4006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FFB2379F-C12B-2530-BE76-83120637DC64}"/>
                </a:ext>
              </a:extLst>
            </p:cNvPr>
            <p:cNvSpPr/>
            <p:nvPr/>
          </p:nvSpPr>
          <p:spPr>
            <a:xfrm>
              <a:off x="5207692" y="4559200"/>
              <a:ext cx="487988" cy="4006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ZoneTexte 47">
              <a:extLst>
                <a:ext uri="{FF2B5EF4-FFF2-40B4-BE49-F238E27FC236}">
                  <a16:creationId xmlns:a16="http://schemas.microsoft.com/office/drawing/2014/main" id="{1313B873-C474-AF46-6D82-D753F146ECBC}"/>
                </a:ext>
              </a:extLst>
            </p:cNvPr>
            <p:cNvSpPr txBox="1"/>
            <p:nvPr/>
          </p:nvSpPr>
          <p:spPr>
            <a:xfrm>
              <a:off x="1623316" y="4163646"/>
              <a:ext cx="885179" cy="369332"/>
            </a:xfrm>
            <a:prstGeom prst="rect">
              <a:avLst/>
            </a:prstGeom>
            <a:noFill/>
          </p:spPr>
          <p:txBody>
            <a:bodyPr wrap="none" rtlCol="0">
              <a:spAutoFit/>
            </a:bodyPr>
            <a:lstStyle/>
            <a:p>
              <a:r>
                <a:rPr lang="fr-FR" b="1" dirty="0"/>
                <a:t>scaling</a:t>
              </a:r>
            </a:p>
          </p:txBody>
        </p:sp>
        <p:sp>
          <p:nvSpPr>
            <p:cNvPr id="49" name="ZoneTexte 48">
              <a:extLst>
                <a:ext uri="{FF2B5EF4-FFF2-40B4-BE49-F238E27FC236}">
                  <a16:creationId xmlns:a16="http://schemas.microsoft.com/office/drawing/2014/main" id="{8F2392B1-0A41-F566-55E0-C0E96C72DC5A}"/>
                </a:ext>
              </a:extLst>
            </p:cNvPr>
            <p:cNvSpPr txBox="1"/>
            <p:nvPr/>
          </p:nvSpPr>
          <p:spPr>
            <a:xfrm>
              <a:off x="4957325" y="4163242"/>
              <a:ext cx="1016625" cy="369332"/>
            </a:xfrm>
            <a:prstGeom prst="rect">
              <a:avLst/>
            </a:prstGeom>
            <a:noFill/>
          </p:spPr>
          <p:txBody>
            <a:bodyPr wrap="none" rtlCol="0">
              <a:spAutoFit/>
            </a:bodyPr>
            <a:lstStyle/>
            <a:p>
              <a:r>
                <a:rPr lang="fr-FR" b="1" dirty="0"/>
                <a:t>pressure</a:t>
              </a:r>
            </a:p>
          </p:txBody>
        </p:sp>
      </p:grpSp>
    </p:spTree>
    <p:extLst>
      <p:ext uri="{BB962C8B-B14F-4D97-AF65-F5344CB8AC3E}">
        <p14:creationId xmlns:p14="http://schemas.microsoft.com/office/powerpoint/2010/main" val="3090982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xmlns:a14="http://schemas.microsoft.com/office/drawing/2010/main">
        <mc:Choice Requires="a14">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10691264" cy="3642778"/>
              </a:xfrm>
            </p:spPr>
            <p:txBody>
              <a:bodyPr>
                <a:normAutofit/>
              </a:bodyPr>
              <a:lstStyle/>
              <a:p>
                <a:pPr marL="0" indent="0">
                  <a:buNone/>
                </a:pPr>
                <a:r>
                  <a:rPr lang="fr-FR" sz="2400" b="1" dirty="0"/>
                  <a:t>Tenseur des contraintes</a:t>
                </a:r>
                <a:endParaRPr lang="fr-FR" sz="2400" dirty="0"/>
              </a:p>
              <a:p>
                <a:pPr marL="0" indent="0">
                  <a:buNone/>
                </a:pPr>
                <a:r>
                  <a:rPr lang="fr-FR" dirty="0"/>
                  <a:t>On recherche donc 2 paramètres :</a:t>
                </a:r>
              </a:p>
              <a:p>
                <a:pPr marL="457200" indent="-457200">
                  <a:buFont typeface="+mj-lt"/>
                  <a:buAutoNum type="arabicPeriod"/>
                </a:pPr>
                <a14:m>
                  <m:oMath xmlns:m="http://schemas.openxmlformats.org/officeDocument/2006/math">
                    <m:r>
                      <m:rPr>
                        <m:sty m:val="p"/>
                      </m:rPr>
                      <a:rPr lang="fr-FR" b="0" i="0" smtClean="0">
                        <a:latin typeface="Cambria Math" panose="02040503050406030204" pitchFamily="18" charset="0"/>
                      </a:rPr>
                      <m:t>θ</m:t>
                    </m:r>
                    <m:r>
                      <a:rPr lang="fr-FR" b="0" i="0" smtClean="0">
                        <a:latin typeface="Cambria Math" panose="02040503050406030204" pitchFamily="18" charset="0"/>
                      </a:rPr>
                      <m:t>∈[0°, 180°]</m:t>
                    </m:r>
                  </m:oMath>
                </a14:m>
                <a:r>
                  <a:rPr lang="fr-FR" dirty="0"/>
                  <a:t>, l’orientation de </a:t>
                </a:r>
                <a14:m>
                  <m:oMath xmlns:m="http://schemas.openxmlformats.org/officeDocument/2006/math">
                    <m:sSub>
                      <m:sSubPr>
                        <m:ctrlPr>
                          <a:rPr lang="fr-FR" b="1" i="1" smtClean="0">
                            <a:latin typeface="Cambria Math" panose="02040503050406030204" pitchFamily="18" charset="0"/>
                          </a:rPr>
                        </m:ctrlPr>
                      </m:sSubPr>
                      <m:e>
                        <m:r>
                          <a:rPr lang="fr-FR" b="1" i="0" smtClean="0">
                            <a:latin typeface="Cambria Math" panose="02040503050406030204" pitchFamily="18" charset="0"/>
                          </a:rPr>
                          <m:t>𝛔</m:t>
                        </m:r>
                      </m:e>
                      <m:sub>
                        <m:r>
                          <a:rPr lang="fr-FR" b="1" i="0" smtClean="0">
                            <a:latin typeface="Cambria Math" panose="02040503050406030204" pitchFamily="18" charset="0"/>
                          </a:rPr>
                          <m:t>𝟏</m:t>
                        </m:r>
                      </m:sub>
                    </m:sSub>
                  </m:oMath>
                </a14:m>
                <a:r>
                  <a:rPr lang="fr-FR" b="1" dirty="0"/>
                  <a:t> </a:t>
                </a:r>
                <a:r>
                  <a:rPr lang="fr-FR" dirty="0"/>
                  <a:t>par rapport au nord</a:t>
                </a:r>
              </a:p>
              <a:p>
                <a:pPr marL="457200" indent="-457200">
                  <a:buFont typeface="+mj-lt"/>
                  <a:buAutoNum type="arabicPeriod"/>
                </a:pPr>
                <a14:m>
                  <m:oMath xmlns:m="http://schemas.openxmlformats.org/officeDocument/2006/math">
                    <m:r>
                      <m:rPr>
                        <m:sty m:val="p"/>
                      </m:rPr>
                      <a:rPr lang="fr-FR" i="0" dirty="0" smtClean="0">
                        <a:latin typeface="Cambria Math" panose="02040503050406030204" pitchFamily="18" charset="0"/>
                      </a:rPr>
                      <m:t>k</m:t>
                    </m:r>
                    <m:r>
                      <a:rPr lang="fr-FR" i="0">
                        <a:latin typeface="Cambria Math" panose="02040503050406030204" pitchFamily="18" charset="0"/>
                      </a:rPr>
                      <m:t>∈[0,</m:t>
                    </m:r>
                    <m:r>
                      <a:rPr lang="fr-FR" b="0" i="0" smtClean="0">
                        <a:latin typeface="Cambria Math" panose="02040503050406030204" pitchFamily="18" charset="0"/>
                      </a:rPr>
                      <m:t> </m:t>
                    </m:r>
                    <m:r>
                      <a:rPr lang="fr-FR" i="0">
                        <a:latin typeface="Cambria Math" panose="02040503050406030204" pitchFamily="18" charset="0"/>
                      </a:rPr>
                      <m:t>1]</m:t>
                    </m:r>
                  </m:oMath>
                </a14:m>
                <a:r>
                  <a:rPr lang="fr-FR" dirty="0"/>
                  <a:t>, le rapport </a:t>
                </a:r>
                <a14:m>
                  <m:oMath xmlns:m="http://schemas.openxmlformats.org/officeDocument/2006/math">
                    <m:d>
                      <m:dPr>
                        <m:ctrlPr>
                          <a:rPr lang="fr-FR" b="1" i="1" smtClean="0">
                            <a:latin typeface="Cambria Math" panose="02040503050406030204" pitchFamily="18" charset="0"/>
                          </a:rPr>
                        </m:ctrlPr>
                      </m:dPr>
                      <m:e>
                        <m:sSub>
                          <m:sSubPr>
                            <m:ctrlPr>
                              <a:rPr lang="fr-FR" b="1" i="1">
                                <a:latin typeface="Cambria Math" panose="02040503050406030204" pitchFamily="18" charset="0"/>
                              </a:rPr>
                            </m:ctrlPr>
                          </m:sSubPr>
                          <m:e>
                            <m:r>
                              <a:rPr lang="fr-FR" b="1" i="0">
                                <a:latin typeface="Cambria Math" panose="02040503050406030204" pitchFamily="18" charset="0"/>
                              </a:rPr>
                              <m:t>𝛔</m:t>
                            </m:r>
                          </m:e>
                          <m:sub>
                            <m:r>
                              <a:rPr lang="fr-FR" b="1" i="0" smtClean="0">
                                <a:latin typeface="Cambria Math" panose="02040503050406030204" pitchFamily="18" charset="0"/>
                              </a:rPr>
                              <m:t>𝐇</m:t>
                            </m:r>
                          </m:sub>
                        </m:sSub>
                        <m:r>
                          <a:rPr lang="fr-FR" b="1" i="0">
                            <a:latin typeface="Cambria Math" panose="02040503050406030204" pitchFamily="18" charset="0"/>
                          </a:rPr>
                          <m:t>−</m:t>
                        </m:r>
                        <m:sSub>
                          <m:sSubPr>
                            <m:ctrlPr>
                              <a:rPr lang="fr-FR" b="1" i="1">
                                <a:latin typeface="Cambria Math" panose="02040503050406030204" pitchFamily="18" charset="0"/>
                              </a:rPr>
                            </m:ctrlPr>
                          </m:sSubPr>
                          <m:e>
                            <m:r>
                              <a:rPr lang="fr-FR" b="1" i="0">
                                <a:latin typeface="Cambria Math" panose="02040503050406030204" pitchFamily="18" charset="0"/>
                              </a:rPr>
                              <m:t>𝛔</m:t>
                            </m:r>
                          </m:e>
                          <m:sub>
                            <m:r>
                              <a:rPr lang="fr-FR" b="1" i="0" smtClean="0">
                                <a:latin typeface="Cambria Math" panose="02040503050406030204" pitchFamily="18" charset="0"/>
                              </a:rPr>
                              <m:t>𝐡</m:t>
                            </m:r>
                          </m:sub>
                        </m:sSub>
                      </m:e>
                    </m:d>
                  </m:oMath>
                </a14:m>
                <a:endParaRPr lang="fr-FR" dirty="0"/>
              </a:p>
              <a:p>
                <a:pPr marL="0" indent="0">
                  <a:buNone/>
                </a:pPr>
                <a:endParaRPr lang="fr-FR" dirty="0"/>
              </a:p>
            </p:txBody>
          </p:sp>
        </mc:Choice>
        <mc:Fallback xmlns="">
          <p:sp>
            <p:nvSpPr>
              <p:cNvPr id="7" name="Espace réservé du contenu 2">
                <a:extLst>
                  <a:ext uri="{FF2B5EF4-FFF2-40B4-BE49-F238E27FC236}">
                    <a16:creationId xmlns:a16="http://schemas.microsoft.com/office/drawing/2014/main" id="{49F8E9D7-7C48-3B16-03FE-2CCB2346DDB4}"/>
                  </a:ext>
                </a:extLst>
              </p:cNvPr>
              <p:cNvSpPr>
                <a:spLocks noGrp="1" noRot="1" noChangeAspect="1" noMove="1" noResize="1" noEditPoints="1" noAdjustHandles="1" noChangeArrowheads="1" noChangeShapeType="1" noTextEdit="1"/>
              </p:cNvSpPr>
              <p:nvPr>
                <p:ph idx="1"/>
              </p:nvPr>
            </p:nvSpPr>
            <p:spPr>
              <a:xfrm>
                <a:off x="700636" y="2293126"/>
                <a:ext cx="10691264" cy="3642778"/>
              </a:xfrm>
              <a:blipFill>
                <a:blip r:embed="rId2"/>
                <a:stretch>
                  <a:fillRect l="-949" t="-1042"/>
                </a:stretch>
              </a:blipFill>
            </p:spPr>
            <p:txBody>
              <a:bodyPr/>
              <a:lstStyle/>
              <a:p>
                <a:r>
                  <a:rPr lang="fr-FR">
                    <a:noFill/>
                  </a:rPr>
                  <a:t> </a:t>
                </a:r>
              </a:p>
            </p:txBody>
          </p:sp>
        </mc:Fallback>
      </mc:AlternateContent>
    </p:spTree>
    <p:extLst>
      <p:ext uri="{BB962C8B-B14F-4D97-AF65-F5344CB8AC3E}">
        <p14:creationId xmlns:p14="http://schemas.microsoft.com/office/powerpoint/2010/main" val="220156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5" y="2293125"/>
            <a:ext cx="11124911" cy="1234165"/>
          </a:xfrm>
        </p:spPr>
        <p:txBody>
          <a:bodyPr>
            <a:normAutofit lnSpcReduction="10000"/>
          </a:bodyPr>
          <a:lstStyle/>
          <a:p>
            <a:pPr marL="0" indent="0">
              <a:buNone/>
            </a:pPr>
            <a:r>
              <a:rPr lang="fr-FR" sz="2400" b="1" dirty="0"/>
              <a:t>Monte Carlo </a:t>
            </a:r>
            <a:r>
              <a:rPr lang="fr-FR" sz="2400" dirty="0"/>
              <a:t>ou</a:t>
            </a:r>
            <a:r>
              <a:rPr lang="fr-FR" sz="2400" b="1" dirty="0"/>
              <a:t> </a:t>
            </a:r>
            <a:r>
              <a:rPr lang="fr-FR" sz="2400" dirty="0"/>
              <a:t>recherche aléatoire des paramètres</a:t>
            </a:r>
          </a:p>
          <a:p>
            <a:pPr marL="0" indent="0">
              <a:buNone/>
            </a:pPr>
            <a:r>
              <a:rPr lang="fr-FR" dirty="0"/>
              <a:t>Une des rares méthodes à ne pas tomber dans un </a:t>
            </a:r>
            <a:r>
              <a:rPr lang="fr-FR" i="1" dirty="0"/>
              <a:t>minimum local</a:t>
            </a:r>
            <a:r>
              <a:rPr lang="fr-FR" dirty="0"/>
              <a:t>, mais assez lente lorsque l’espace des paramètres est grand</a:t>
            </a:r>
          </a:p>
          <a:p>
            <a:pPr marL="0" indent="0">
              <a:buNone/>
            </a:pPr>
            <a:endParaRPr lang="fr-FR" dirty="0"/>
          </a:p>
        </p:txBody>
      </p:sp>
      <p:grpSp>
        <p:nvGrpSpPr>
          <p:cNvPr id="8" name="Groupe 7">
            <a:extLst>
              <a:ext uri="{FF2B5EF4-FFF2-40B4-BE49-F238E27FC236}">
                <a16:creationId xmlns:a16="http://schemas.microsoft.com/office/drawing/2014/main" id="{A48F2004-E240-1600-8495-E2EC95829D3C}"/>
              </a:ext>
            </a:extLst>
          </p:cNvPr>
          <p:cNvGrpSpPr/>
          <p:nvPr/>
        </p:nvGrpSpPr>
        <p:grpSpPr>
          <a:xfrm>
            <a:off x="3658098" y="3367593"/>
            <a:ext cx="5914269" cy="2759754"/>
            <a:chOff x="2340146" y="3219507"/>
            <a:chExt cx="5914269" cy="2759754"/>
          </a:xfrm>
        </p:grpSpPr>
        <p:grpSp>
          <p:nvGrpSpPr>
            <p:cNvPr id="3" name="Groupe 2">
              <a:extLst>
                <a:ext uri="{FF2B5EF4-FFF2-40B4-BE49-F238E27FC236}">
                  <a16:creationId xmlns:a16="http://schemas.microsoft.com/office/drawing/2014/main" id="{C1B90023-724A-4C74-224C-7A3A8973676C}"/>
                </a:ext>
              </a:extLst>
            </p:cNvPr>
            <p:cNvGrpSpPr/>
            <p:nvPr/>
          </p:nvGrpSpPr>
          <p:grpSpPr>
            <a:xfrm>
              <a:off x="2635045" y="3555871"/>
              <a:ext cx="4468120" cy="2423390"/>
              <a:chOff x="2635045" y="3398554"/>
              <a:chExt cx="4468120" cy="2423390"/>
            </a:xfrm>
          </p:grpSpPr>
          <p:sp>
            <p:nvSpPr>
              <p:cNvPr id="11" name="Forme libre 10">
                <a:extLst>
                  <a:ext uri="{FF2B5EF4-FFF2-40B4-BE49-F238E27FC236}">
                    <a16:creationId xmlns:a16="http://schemas.microsoft.com/office/drawing/2014/main" id="{B1FCC420-79CD-D996-7DBB-70E858ABF172}"/>
                  </a:ext>
                </a:extLst>
              </p:cNvPr>
              <p:cNvSpPr/>
              <p:nvPr/>
            </p:nvSpPr>
            <p:spPr>
              <a:xfrm>
                <a:off x="2635045" y="3546038"/>
                <a:ext cx="4178710" cy="1539505"/>
              </a:xfrm>
              <a:custGeom>
                <a:avLst/>
                <a:gdLst>
                  <a:gd name="connsiteX0" fmla="*/ 0 w 5515897"/>
                  <a:gd name="connsiteY0" fmla="*/ 1366684 h 2512899"/>
                  <a:gd name="connsiteX1" fmla="*/ 1425678 w 5515897"/>
                  <a:gd name="connsiteY1" fmla="*/ 1986116 h 2512899"/>
                  <a:gd name="connsiteX2" fmla="*/ 2261419 w 5515897"/>
                  <a:gd name="connsiteY2" fmla="*/ 1327355 h 2512899"/>
                  <a:gd name="connsiteX3" fmla="*/ 3293807 w 5515897"/>
                  <a:gd name="connsiteY3" fmla="*/ 2487561 h 2512899"/>
                  <a:gd name="connsiteX4" fmla="*/ 5515897 w 5515897"/>
                  <a:gd name="connsiteY4" fmla="*/ 0 h 2512899"/>
                  <a:gd name="connsiteX0" fmla="*/ 0 w 5024284"/>
                  <a:gd name="connsiteY0" fmla="*/ 688258 h 1834473"/>
                  <a:gd name="connsiteX1" fmla="*/ 1425678 w 5024284"/>
                  <a:gd name="connsiteY1" fmla="*/ 1307690 h 1834473"/>
                  <a:gd name="connsiteX2" fmla="*/ 2261419 w 5024284"/>
                  <a:gd name="connsiteY2" fmla="*/ 648929 h 1834473"/>
                  <a:gd name="connsiteX3" fmla="*/ 3293807 w 5024284"/>
                  <a:gd name="connsiteY3" fmla="*/ 1809135 h 1834473"/>
                  <a:gd name="connsiteX4" fmla="*/ 5024284 w 5024284"/>
                  <a:gd name="connsiteY4" fmla="*/ 0 h 1834473"/>
                  <a:gd name="connsiteX0" fmla="*/ 0 w 4178710"/>
                  <a:gd name="connsiteY0" fmla="*/ 393290 h 1539505"/>
                  <a:gd name="connsiteX1" fmla="*/ 1425678 w 4178710"/>
                  <a:gd name="connsiteY1" fmla="*/ 1012722 h 1539505"/>
                  <a:gd name="connsiteX2" fmla="*/ 2261419 w 4178710"/>
                  <a:gd name="connsiteY2" fmla="*/ 353961 h 1539505"/>
                  <a:gd name="connsiteX3" fmla="*/ 3293807 w 4178710"/>
                  <a:gd name="connsiteY3" fmla="*/ 1514167 h 1539505"/>
                  <a:gd name="connsiteX4" fmla="*/ 4178710 w 4178710"/>
                  <a:gd name="connsiteY4" fmla="*/ 0 h 1539505"/>
                  <a:gd name="connsiteX0" fmla="*/ 0 w 4178710"/>
                  <a:gd name="connsiteY0" fmla="*/ 393290 h 1539505"/>
                  <a:gd name="connsiteX1" fmla="*/ 1425678 w 4178710"/>
                  <a:gd name="connsiteY1" fmla="*/ 1012722 h 1539505"/>
                  <a:gd name="connsiteX2" fmla="*/ 2261419 w 4178710"/>
                  <a:gd name="connsiteY2" fmla="*/ 353961 h 1539505"/>
                  <a:gd name="connsiteX3" fmla="*/ 3293807 w 4178710"/>
                  <a:gd name="connsiteY3" fmla="*/ 1514167 h 1539505"/>
                  <a:gd name="connsiteX4" fmla="*/ 4178710 w 4178710"/>
                  <a:gd name="connsiteY4" fmla="*/ 0 h 153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710" h="1539505">
                    <a:moveTo>
                      <a:pt x="0" y="393290"/>
                    </a:moveTo>
                    <a:cubicBezTo>
                      <a:pt x="524387" y="706283"/>
                      <a:pt x="1048775" y="1019277"/>
                      <a:pt x="1425678" y="1012722"/>
                    </a:cubicBezTo>
                    <a:cubicBezTo>
                      <a:pt x="1802581" y="1006167"/>
                      <a:pt x="1950064" y="270387"/>
                      <a:pt x="2261419" y="353961"/>
                    </a:cubicBezTo>
                    <a:cubicBezTo>
                      <a:pt x="2572774" y="437535"/>
                      <a:pt x="2751394" y="1735393"/>
                      <a:pt x="3293807" y="1514167"/>
                    </a:cubicBezTo>
                    <a:cubicBezTo>
                      <a:pt x="3836220" y="1292941"/>
                      <a:pt x="3692832" y="120445"/>
                      <a:pt x="417871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00B60BDC-9C0B-F9E6-5D22-DEDE64078BC3}"/>
                  </a:ext>
                </a:extLst>
              </p:cNvPr>
              <p:cNvCxnSpPr>
                <a:cxnSpLocks/>
              </p:cNvCxnSpPr>
              <p:nvPr/>
            </p:nvCxnSpPr>
            <p:spPr>
              <a:xfrm>
                <a:off x="2635045" y="3398554"/>
                <a:ext cx="0" cy="19698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73B62EE-0353-9D74-8C22-A2372FBBB6E8}"/>
                  </a:ext>
                </a:extLst>
              </p:cNvPr>
              <p:cNvCxnSpPr>
                <a:cxnSpLocks/>
              </p:cNvCxnSpPr>
              <p:nvPr/>
            </p:nvCxnSpPr>
            <p:spPr>
              <a:xfrm flipH="1">
                <a:off x="2639389" y="5368414"/>
                <a:ext cx="44637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97B6DA8B-BC4D-D694-0799-84915CC9C4A8}"/>
                  </a:ext>
                </a:extLst>
              </p:cNvPr>
              <p:cNvSpPr txBox="1"/>
              <p:nvPr/>
            </p:nvSpPr>
            <p:spPr>
              <a:xfrm>
                <a:off x="3923071" y="4345858"/>
                <a:ext cx="30008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x</a:t>
                </a:r>
              </a:p>
            </p:txBody>
          </p:sp>
          <p:sp>
            <p:nvSpPr>
              <p:cNvPr id="30" name="ZoneTexte 29">
                <a:extLst>
                  <a:ext uri="{FF2B5EF4-FFF2-40B4-BE49-F238E27FC236}">
                    <a16:creationId xmlns:a16="http://schemas.microsoft.com/office/drawing/2014/main" id="{14457D9E-892A-7AD8-DABF-DD795B5622D0}"/>
                  </a:ext>
                </a:extLst>
              </p:cNvPr>
              <p:cNvSpPr txBox="1"/>
              <p:nvPr/>
            </p:nvSpPr>
            <p:spPr>
              <a:xfrm>
                <a:off x="5688322" y="4870119"/>
                <a:ext cx="30008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x</a:t>
                </a:r>
              </a:p>
            </p:txBody>
          </p:sp>
          <p:cxnSp>
            <p:nvCxnSpPr>
              <p:cNvPr id="34" name="Connecteur droit 33">
                <a:extLst>
                  <a:ext uri="{FF2B5EF4-FFF2-40B4-BE49-F238E27FC236}">
                    <a16:creationId xmlns:a16="http://schemas.microsoft.com/office/drawing/2014/main" id="{2F225116-735F-5926-5148-D221A9339941}"/>
                  </a:ext>
                </a:extLst>
              </p:cNvPr>
              <p:cNvCxnSpPr/>
              <p:nvPr/>
            </p:nvCxnSpPr>
            <p:spPr>
              <a:xfrm>
                <a:off x="5829443" y="5085543"/>
                <a:ext cx="0" cy="2828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ED6D827A-4E58-5F60-C16B-F867089CA94F}"/>
                  </a:ext>
                </a:extLst>
              </p:cNvPr>
              <p:cNvCxnSpPr>
                <a:cxnSpLocks/>
              </p:cNvCxnSpPr>
              <p:nvPr/>
            </p:nvCxnSpPr>
            <p:spPr>
              <a:xfrm>
                <a:off x="4073112" y="4573754"/>
                <a:ext cx="0" cy="7946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62A4A01-8A58-9550-B020-04F0E9DD4BC8}"/>
                  </a:ext>
                </a:extLst>
              </p:cNvPr>
              <p:cNvSpPr txBox="1"/>
              <p:nvPr/>
            </p:nvSpPr>
            <p:spPr>
              <a:xfrm>
                <a:off x="5223444" y="5452612"/>
                <a:ext cx="1225015" cy="369332"/>
              </a:xfrm>
              <a:prstGeom prst="rect">
                <a:avLst/>
              </a:prstGeom>
              <a:noFill/>
            </p:spPr>
            <p:txBody>
              <a:bodyPr wrap="none" rtlCol="0">
                <a:spAutoFit/>
              </a:bodyPr>
              <a:lstStyle/>
              <a:p>
                <a:r>
                  <a:rPr lang="fr-FR" dirty="0"/>
                  <a:t>min global</a:t>
                </a:r>
              </a:p>
            </p:txBody>
          </p:sp>
          <p:sp>
            <p:nvSpPr>
              <p:cNvPr id="38" name="ZoneTexte 37">
                <a:extLst>
                  <a:ext uri="{FF2B5EF4-FFF2-40B4-BE49-F238E27FC236}">
                    <a16:creationId xmlns:a16="http://schemas.microsoft.com/office/drawing/2014/main" id="{FFD4DCF5-673F-0637-C8CF-C555F71BAD92}"/>
                  </a:ext>
                </a:extLst>
              </p:cNvPr>
              <p:cNvSpPr txBox="1"/>
              <p:nvPr/>
            </p:nvSpPr>
            <p:spPr>
              <a:xfrm>
                <a:off x="3516271" y="5452612"/>
                <a:ext cx="1127232" cy="369332"/>
              </a:xfrm>
              <a:prstGeom prst="rect">
                <a:avLst/>
              </a:prstGeom>
              <a:noFill/>
            </p:spPr>
            <p:txBody>
              <a:bodyPr wrap="none" rtlCol="0">
                <a:spAutoFit/>
              </a:bodyPr>
              <a:lstStyle/>
              <a:p>
                <a:r>
                  <a:rPr lang="fr-FR" dirty="0"/>
                  <a:t>min local</a:t>
                </a:r>
              </a:p>
            </p:txBody>
          </p:sp>
        </p:grpSp>
        <p:sp>
          <p:nvSpPr>
            <p:cNvPr id="4" name="ZoneTexte 3">
              <a:extLst>
                <a:ext uri="{FF2B5EF4-FFF2-40B4-BE49-F238E27FC236}">
                  <a16:creationId xmlns:a16="http://schemas.microsoft.com/office/drawing/2014/main" id="{6B3E213D-3955-55C8-1A15-30AD05E8FEBB}"/>
                </a:ext>
              </a:extLst>
            </p:cNvPr>
            <p:cNvSpPr txBox="1"/>
            <p:nvPr/>
          </p:nvSpPr>
          <p:spPr>
            <a:xfrm>
              <a:off x="7080696" y="5292020"/>
              <a:ext cx="1173719" cy="369332"/>
            </a:xfrm>
            <a:prstGeom prst="rect">
              <a:avLst/>
            </a:prstGeom>
            <a:noFill/>
          </p:spPr>
          <p:txBody>
            <a:bodyPr wrap="none" rtlCol="0">
              <a:spAutoFit/>
            </a:bodyPr>
            <a:lstStyle/>
            <a:p>
              <a:r>
                <a:rPr lang="fr-FR" dirty="0"/>
                <a:t>paramètre</a:t>
              </a:r>
            </a:p>
          </p:txBody>
        </p:sp>
        <p:sp>
          <p:nvSpPr>
            <p:cNvPr id="5" name="ZoneTexte 4">
              <a:extLst>
                <a:ext uri="{FF2B5EF4-FFF2-40B4-BE49-F238E27FC236}">
                  <a16:creationId xmlns:a16="http://schemas.microsoft.com/office/drawing/2014/main" id="{BA2EE9A6-93B4-9738-5405-C5A132BC3592}"/>
                </a:ext>
              </a:extLst>
            </p:cNvPr>
            <p:cNvSpPr txBox="1"/>
            <p:nvPr/>
          </p:nvSpPr>
          <p:spPr>
            <a:xfrm>
              <a:off x="2340146" y="3219507"/>
              <a:ext cx="609462" cy="369332"/>
            </a:xfrm>
            <a:prstGeom prst="rect">
              <a:avLst/>
            </a:prstGeom>
            <a:noFill/>
          </p:spPr>
          <p:txBody>
            <a:bodyPr wrap="none" rtlCol="0">
              <a:spAutoFit/>
            </a:bodyPr>
            <a:lstStyle/>
            <a:p>
              <a:r>
                <a:rPr lang="fr-FR" dirty="0"/>
                <a:t>coût</a:t>
              </a:r>
            </a:p>
          </p:txBody>
        </p:sp>
      </p:grpSp>
    </p:spTree>
    <p:extLst>
      <p:ext uri="{BB962C8B-B14F-4D97-AF65-F5344CB8AC3E}">
        <p14:creationId xmlns:p14="http://schemas.microsoft.com/office/powerpoint/2010/main" val="3146573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10890730" cy="3642778"/>
              </a:xfrm>
            </p:spPr>
            <p:txBody>
              <a:bodyPr>
                <a:normAutofit fontScale="92500" lnSpcReduction="20000"/>
              </a:bodyPr>
              <a:lstStyle/>
              <a:p>
                <a:pPr marL="0" indent="0">
                  <a:buNone/>
                </a:pPr>
                <a:r>
                  <a:rPr lang="fr-FR" sz="2400" b="1" dirty="0"/>
                  <a:t>Monte Carlo ou </a:t>
                </a:r>
                <a:r>
                  <a:rPr lang="fr-FR" dirty="0"/>
                  <a:t>recherche aléatoire des paramètres</a:t>
                </a:r>
              </a:p>
              <a:p>
                <a:pPr marL="0" indent="0">
                  <a:lnSpc>
                    <a:spcPct val="100000"/>
                  </a:lnSpc>
                  <a:spcBef>
                    <a:spcPts val="0"/>
                  </a:spcBef>
                  <a:buNone/>
                </a:pPr>
                <a:br>
                  <a:rPr lang="fr-FR" sz="1400" dirty="0">
                    <a:latin typeface="Courier New" panose="02070309020205020404" pitchFamily="49" charset="0"/>
                    <a:cs typeface="Courier New" panose="02070309020205020404" pitchFamily="49" charset="0"/>
                  </a:rPr>
                </a:br>
                <a:r>
                  <a:rPr lang="fr-FR" sz="1400" dirty="0">
                    <a:latin typeface="Courier New" panose="02070309020205020404" pitchFamily="49" charset="0"/>
                    <a:cs typeface="Courier New" panose="02070309020205020404" pitchFamily="49" charset="0"/>
                  </a:rPr>
                  <a:t>cout = 1e9</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theta = 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k = 0</a:t>
                </a:r>
              </a:p>
              <a:p>
                <a:pPr marL="0" indent="0">
                  <a:lnSpc>
                    <a:spcPct val="100000"/>
                  </a:lnSpc>
                  <a:spcBef>
                    <a:spcPts val="0"/>
                  </a:spcBef>
                  <a:buNone/>
                </a:pPr>
                <a:r>
                  <a:rPr lang="fr-FR" sz="1400" b="1" dirty="0">
                    <a:latin typeface="Courier New" panose="02070309020205020404" pitchFamily="49" charset="0"/>
                    <a:cs typeface="Courier New" panose="02070309020205020404" pitchFamily="49" charset="0"/>
                  </a:rPr>
                  <a:t>Boucle</a:t>
                </a:r>
                <a:r>
                  <a:rPr lang="fr-FR" sz="1400" dirty="0">
                    <a:latin typeface="Courier New" panose="02070309020205020404" pitchFamily="49" charset="0"/>
                    <a:cs typeface="Courier New" panose="02070309020205020404" pitchFamily="49" charset="0"/>
                  </a:rPr>
                  <a:t> de 1 à n</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r>
                  <a:rPr lang="fr-FR" sz="1400" dirty="0">
                    <a:latin typeface="Courier New" panose="02070309020205020404" pitchFamily="49" charset="0"/>
                    <a:cs typeface="Courier New" panose="02070309020205020404" pitchFamily="49" charset="0"/>
                  </a:rPr>
                  <a:t> = random() * 180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14:m>
                  <m:oMath xmlns:m="http://schemas.openxmlformats.org/officeDocument/2006/math">
                    <m:r>
                      <a:rPr lang="fr-FR" sz="1400" b="0" i="1" dirty="0" smtClean="0">
                        <a:latin typeface="Cambria Math" panose="02040503050406030204" pitchFamily="18" charset="0"/>
                        <a:cs typeface="Courier New" panose="02070309020205020404" pitchFamily="49" charset="0"/>
                      </a:rPr>
                      <m:t>𝐾</m:t>
                    </m:r>
                  </m:oMath>
                </a14:m>
                <a:r>
                  <a:rPr lang="fr-FR" sz="1400" dirty="0">
                    <a:latin typeface="Courier New" panose="02070309020205020404" pitchFamily="49" charset="0"/>
                    <a:cs typeface="Courier New" panose="02070309020205020404" pitchFamily="49" charset="0"/>
                  </a:rPr>
                  <a:t> = random() * 1</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Pour</a:t>
                </a:r>
                <a:r>
                  <a:rPr lang="fr-FR" sz="1400" dirty="0">
                    <a:latin typeface="Courier New" panose="02070309020205020404" pitchFamily="49" charset="0"/>
                    <a:cs typeface="Courier New" panose="02070309020205020404" pitchFamily="49" charset="0"/>
                  </a:rPr>
                  <a:t> chaque fracture f</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c + calculCout( f, tenseur(</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r>
                  <a:rPr lang="fr-FR" sz="1400" dirty="0">
                    <a:latin typeface="Courier New" panose="02070309020205020404" pitchFamily="49" charset="0"/>
                    <a:cs typeface="Courier New" panose="02070309020205020404" pitchFamily="49" charset="0"/>
                  </a:rPr>
                  <a:t>,</a:t>
                </a:r>
                <a14:m>
                  <m:oMath xmlns:m="http://schemas.openxmlformats.org/officeDocument/2006/math">
                    <m:r>
                      <a:rPr lang="fr-FR" sz="1400" b="0" i="1" smtClean="0">
                        <a:latin typeface="Cambria Math" panose="02040503050406030204" pitchFamily="18" charset="0"/>
                        <a:cs typeface="Courier New" panose="02070309020205020404" pitchFamily="49" charset="0"/>
                      </a:rPr>
                      <m:t>𝐾</m:t>
                    </m:r>
                  </m:oMath>
                </a14:m>
                <a:r>
                  <a:rPr lang="fr-FR"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boucle</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c / (nombre de fractures)</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Si</a:t>
                </a:r>
                <a:r>
                  <a:rPr lang="fr-FR" sz="1400" dirty="0">
                    <a:latin typeface="Courier New" panose="02070309020205020404" pitchFamily="49" charset="0"/>
                    <a:cs typeface="Courier New" panose="02070309020205020404" pitchFamily="49" charset="0"/>
                  </a:rPr>
                  <a:t> c &lt; cout alors</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cout = c</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theta = </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endParaRPr lang="fr-FR" sz="14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k = </a:t>
                </a:r>
                <a14:m>
                  <m:oMath xmlns:m="http://schemas.openxmlformats.org/officeDocument/2006/math">
                    <m:r>
                      <a:rPr lang="fr-FR" sz="1400" b="0" i="1" dirty="0" smtClean="0">
                        <a:latin typeface="Cambria Math" panose="02040503050406030204" pitchFamily="18" charset="0"/>
                        <a:cs typeface="Courier New" panose="02070309020205020404" pitchFamily="49" charset="0"/>
                      </a:rPr>
                      <m:t>𝐾</m:t>
                    </m:r>
                  </m:oMath>
                </a14:m>
                <a:endParaRPr lang="fr-FR" sz="14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test</a:t>
                </a:r>
              </a:p>
              <a:p>
                <a:pPr marL="0" indent="0">
                  <a:spcBef>
                    <a:spcPts val="0"/>
                  </a:spcBef>
                  <a:buNone/>
                </a:pP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boucle</a:t>
                </a:r>
              </a:p>
              <a:p>
                <a:pPr marL="0" indent="0">
                  <a:spcBef>
                    <a:spcPts val="0"/>
                  </a:spcBef>
                  <a:buNone/>
                </a:pPr>
                <a:r>
                  <a:rPr lang="fr-FR" sz="1400" b="1" dirty="0">
                    <a:latin typeface="Courier New" panose="02070309020205020404" pitchFamily="49" charset="0"/>
                    <a:cs typeface="Courier New" panose="02070309020205020404" pitchFamily="49" charset="0"/>
                  </a:rPr>
                  <a:t>Afficher </a:t>
                </a:r>
                <a:r>
                  <a:rPr lang="fr-FR" sz="1400" dirty="0">
                    <a:latin typeface="Courier New" panose="02070309020205020404" pitchFamily="49" charset="0"/>
                    <a:cs typeface="Courier New" panose="02070309020205020404" pitchFamily="49" charset="0"/>
                  </a:rPr>
                  <a:t>meilleur résultat (theta, k)</a:t>
                </a:r>
              </a:p>
            </p:txBody>
          </p:sp>
        </mc:Choice>
        <mc:Fallback xmlns="">
          <p:sp>
            <p:nvSpPr>
              <p:cNvPr id="7" name="Espace réservé du contenu 2">
                <a:extLst>
                  <a:ext uri="{FF2B5EF4-FFF2-40B4-BE49-F238E27FC236}">
                    <a16:creationId xmlns:a16="http://schemas.microsoft.com/office/drawing/2014/main" id="{49F8E9D7-7C48-3B16-03FE-2CCB2346DDB4}"/>
                  </a:ext>
                </a:extLst>
              </p:cNvPr>
              <p:cNvSpPr>
                <a:spLocks noGrp="1" noRot="1" noChangeAspect="1" noMove="1" noResize="1" noEditPoints="1" noAdjustHandles="1" noChangeArrowheads="1" noChangeShapeType="1" noTextEdit="1"/>
              </p:cNvSpPr>
              <p:nvPr>
                <p:ph idx="1"/>
              </p:nvPr>
            </p:nvSpPr>
            <p:spPr>
              <a:xfrm>
                <a:off x="700636" y="2293126"/>
                <a:ext cx="10890730" cy="3642778"/>
              </a:xfrm>
              <a:blipFill>
                <a:blip r:embed="rId2"/>
                <a:stretch>
                  <a:fillRect l="-816" t="-17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543E22E3-7340-C31B-A892-90E349AFF36C}"/>
                  </a:ext>
                </a:extLst>
              </p:cNvPr>
              <p:cNvSpPr txBox="1"/>
              <p:nvPr/>
            </p:nvSpPr>
            <p:spPr>
              <a:xfrm>
                <a:off x="7344688" y="1530353"/>
                <a:ext cx="4493958" cy="1169551"/>
              </a:xfrm>
              <a:prstGeom prst="rect">
                <a:avLst/>
              </a:prstGeom>
              <a:noFill/>
            </p:spPr>
            <p:txBody>
              <a:bodyPr wrap="square" rtlCol="0">
                <a:spAutoFit/>
              </a:bodyPr>
              <a:lstStyle/>
              <a:p>
                <a:pPr marL="342900" indent="-342900">
                  <a:buFont typeface="+mj-lt"/>
                  <a:buAutoNum type="arabicPeriod"/>
                </a:pPr>
                <a:r>
                  <a:rPr lang="fr-FR" sz="1400" dirty="0"/>
                  <a:t>On tire aléatoirement </a:t>
                </a:r>
                <a14:m>
                  <m:oMath xmlns:m="http://schemas.openxmlformats.org/officeDocument/2006/math">
                    <m:r>
                      <a:rPr lang="fr-FR" sz="1400" i="1" dirty="0" smtClean="0">
                        <a:latin typeface="Cambria Math" panose="02040503050406030204" pitchFamily="18" charset="0"/>
                      </a:rPr>
                      <m:t>𝑛</m:t>
                    </m:r>
                  </m:oMath>
                </a14:m>
                <a:r>
                  <a:rPr lang="fr-FR" sz="1400" dirty="0"/>
                  <a:t> possibilités dans cet espace de paramètres</a:t>
                </a:r>
              </a:p>
              <a:p>
                <a:pPr marL="342900" indent="-342900">
                  <a:buFont typeface="+mj-lt"/>
                  <a:buAutoNum type="arabicPeriod"/>
                </a:pPr>
                <a:r>
                  <a:rPr lang="fr-FR" sz="1400" dirty="0"/>
                  <a:t>Pour chaque possibilité, on calcule le coût moyen associé</a:t>
                </a:r>
              </a:p>
              <a:p>
                <a:pPr marL="342900" indent="-342900">
                  <a:buFont typeface="+mj-lt"/>
                  <a:buAutoNum type="arabicPeriod"/>
                </a:pPr>
                <a:r>
                  <a:rPr lang="fr-FR" sz="1400" dirty="0"/>
                  <a:t>On retient la meilleur possibilité (coût le plus bas)</a:t>
                </a:r>
              </a:p>
            </p:txBody>
          </p:sp>
        </mc:Choice>
        <mc:Fallback xmlns="">
          <p:sp>
            <p:nvSpPr>
              <p:cNvPr id="31" name="ZoneTexte 30">
                <a:extLst>
                  <a:ext uri="{FF2B5EF4-FFF2-40B4-BE49-F238E27FC236}">
                    <a16:creationId xmlns:a16="http://schemas.microsoft.com/office/drawing/2014/main" id="{543E22E3-7340-C31B-A892-90E349AFF36C}"/>
                  </a:ext>
                </a:extLst>
              </p:cNvPr>
              <p:cNvSpPr txBox="1">
                <a:spLocks noRot="1" noChangeAspect="1" noMove="1" noResize="1" noEditPoints="1" noAdjustHandles="1" noChangeArrowheads="1" noChangeShapeType="1" noTextEdit="1"/>
              </p:cNvSpPr>
              <p:nvPr/>
            </p:nvSpPr>
            <p:spPr>
              <a:xfrm>
                <a:off x="7344688" y="1530353"/>
                <a:ext cx="4493958" cy="1169551"/>
              </a:xfrm>
              <a:prstGeom prst="rect">
                <a:avLst/>
              </a:prstGeom>
              <a:blipFill>
                <a:blip r:embed="rId3"/>
                <a:stretch>
                  <a:fillRect l="-282" t="-1075" b="-4301"/>
                </a:stretch>
              </a:blipFill>
            </p:spPr>
            <p:txBody>
              <a:bodyPr/>
              <a:lstStyle/>
              <a:p>
                <a:r>
                  <a:rPr lang="fr-FR">
                    <a:noFill/>
                  </a:rPr>
                  <a:t> </a:t>
                </a:r>
              </a:p>
            </p:txBody>
          </p:sp>
        </mc:Fallback>
      </mc:AlternateContent>
      <p:grpSp>
        <p:nvGrpSpPr>
          <p:cNvPr id="45" name="Groupe 44">
            <a:extLst>
              <a:ext uri="{FF2B5EF4-FFF2-40B4-BE49-F238E27FC236}">
                <a16:creationId xmlns:a16="http://schemas.microsoft.com/office/drawing/2014/main" id="{71FDBCE9-FD05-4C60-BAEE-56AD45A42F18}"/>
              </a:ext>
            </a:extLst>
          </p:cNvPr>
          <p:cNvGrpSpPr/>
          <p:nvPr/>
        </p:nvGrpSpPr>
        <p:grpSpPr>
          <a:xfrm>
            <a:off x="6549517" y="1982787"/>
            <a:ext cx="4646669" cy="4066080"/>
            <a:chOff x="7001801" y="1923795"/>
            <a:chExt cx="4646669" cy="4066080"/>
          </a:xfrm>
        </p:grpSpPr>
        <p:cxnSp>
          <p:nvCxnSpPr>
            <p:cNvPr id="5" name="Connecteur droit 4">
              <a:extLst>
                <a:ext uri="{FF2B5EF4-FFF2-40B4-BE49-F238E27FC236}">
                  <a16:creationId xmlns:a16="http://schemas.microsoft.com/office/drawing/2014/main" id="{01AF6858-DEAE-A891-222B-72F852207D9E}"/>
                </a:ext>
              </a:extLst>
            </p:cNvPr>
            <p:cNvCxnSpPr/>
            <p:nvPr/>
          </p:nvCxnSpPr>
          <p:spPr>
            <a:xfrm>
              <a:off x="7551174" y="2293126"/>
              <a:ext cx="0" cy="3419416"/>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2333E82-078D-B769-BCCA-FBF56FED8EFF}"/>
                </a:ext>
              </a:extLst>
            </p:cNvPr>
            <p:cNvCxnSpPr>
              <a:cxnSpLocks/>
            </p:cNvCxnSpPr>
            <p:nvPr/>
          </p:nvCxnSpPr>
          <p:spPr>
            <a:xfrm>
              <a:off x="7551174" y="5712542"/>
              <a:ext cx="3746091"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C4A4E514-B617-3621-042B-EBFAC430F468}"/>
                    </a:ext>
                  </a:extLst>
                </p:cNvPr>
                <p:cNvSpPr txBox="1"/>
                <p:nvPr/>
              </p:nvSpPr>
              <p:spPr>
                <a:xfrm>
                  <a:off x="7354533" y="1923795"/>
                  <a:ext cx="3932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cs typeface="Courier New" panose="02070309020205020404" pitchFamily="49" charset="0"/>
                          </a:rPr>
                          <m:t>𝜃</m:t>
                        </m:r>
                      </m:oMath>
                    </m:oMathPara>
                  </a14:m>
                  <a:endParaRPr lang="fr-FR" dirty="0"/>
                </a:p>
              </p:txBody>
            </p:sp>
          </mc:Choice>
          <mc:Fallback xmlns="">
            <p:sp>
              <p:nvSpPr>
                <p:cNvPr id="14" name="ZoneTexte 13">
                  <a:extLst>
                    <a:ext uri="{FF2B5EF4-FFF2-40B4-BE49-F238E27FC236}">
                      <a16:creationId xmlns:a16="http://schemas.microsoft.com/office/drawing/2014/main" id="{C4A4E514-B617-3621-042B-EBFAC430F468}"/>
                    </a:ext>
                  </a:extLst>
                </p:cNvPr>
                <p:cNvSpPr txBox="1">
                  <a:spLocks noRot="1" noChangeAspect="1" noMove="1" noResize="1" noEditPoints="1" noAdjustHandles="1" noChangeArrowheads="1" noChangeShapeType="1" noTextEdit="1"/>
                </p:cNvSpPr>
                <p:nvPr/>
              </p:nvSpPr>
              <p:spPr>
                <a:xfrm>
                  <a:off x="7354533" y="1923795"/>
                  <a:ext cx="393281"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63063945-B8A2-3A55-6ED5-5ED8C09371EE}"/>
                    </a:ext>
                  </a:extLst>
                </p:cNvPr>
                <p:cNvSpPr txBox="1"/>
                <p:nvPr/>
              </p:nvSpPr>
              <p:spPr>
                <a:xfrm>
                  <a:off x="11255189" y="5527876"/>
                  <a:ext cx="3932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cs typeface="Courier New" panose="02070309020205020404" pitchFamily="49" charset="0"/>
                          </a:rPr>
                          <m:t>𝑘</m:t>
                        </m:r>
                      </m:oMath>
                    </m:oMathPara>
                  </a14:m>
                  <a:endParaRPr lang="fr-FR" dirty="0"/>
                </a:p>
              </p:txBody>
            </p:sp>
          </mc:Choice>
          <mc:Fallback xmlns="">
            <p:sp>
              <p:nvSpPr>
                <p:cNvPr id="16" name="ZoneTexte 15">
                  <a:extLst>
                    <a:ext uri="{FF2B5EF4-FFF2-40B4-BE49-F238E27FC236}">
                      <a16:creationId xmlns:a16="http://schemas.microsoft.com/office/drawing/2014/main" id="{63063945-B8A2-3A55-6ED5-5ED8C09371EE}"/>
                    </a:ext>
                  </a:extLst>
                </p:cNvPr>
                <p:cNvSpPr txBox="1">
                  <a:spLocks noRot="1" noChangeAspect="1" noMove="1" noResize="1" noEditPoints="1" noAdjustHandles="1" noChangeArrowheads="1" noChangeShapeType="1" noTextEdit="1"/>
                </p:cNvSpPr>
                <p:nvPr/>
              </p:nvSpPr>
              <p:spPr>
                <a:xfrm>
                  <a:off x="11255189" y="5527876"/>
                  <a:ext cx="393281" cy="369332"/>
                </a:xfrm>
                <a:prstGeom prst="rect">
                  <a:avLst/>
                </a:prstGeom>
                <a:blipFill>
                  <a:blip r:embed="rId5"/>
                  <a:stretch>
                    <a:fillRect/>
                  </a:stretch>
                </a:blipFill>
              </p:spPr>
              <p:txBody>
                <a:bodyPr/>
                <a:lstStyle/>
                <a:p>
                  <a:r>
                    <a:rPr lang="fr-FR">
                      <a:noFill/>
                    </a:rPr>
                    <a:t> </a:t>
                  </a:r>
                </a:p>
              </p:txBody>
            </p:sp>
          </mc:Fallback>
        </mc:AlternateContent>
        <p:sp>
          <p:nvSpPr>
            <p:cNvPr id="17" name="Ellipse 16">
              <a:extLst>
                <a:ext uri="{FF2B5EF4-FFF2-40B4-BE49-F238E27FC236}">
                  <a16:creationId xmlns:a16="http://schemas.microsoft.com/office/drawing/2014/main" id="{D4C0DD34-4AEA-8BE8-93BB-07DB1BC3F8ED}"/>
                </a:ext>
              </a:extLst>
            </p:cNvPr>
            <p:cNvSpPr/>
            <p:nvPr/>
          </p:nvSpPr>
          <p:spPr>
            <a:xfrm>
              <a:off x="8249265" y="3333139"/>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8050EC0E-063C-D9E6-F471-B0A3D9FA5F44}"/>
                </a:ext>
              </a:extLst>
            </p:cNvPr>
            <p:cNvSpPr/>
            <p:nvPr/>
          </p:nvSpPr>
          <p:spPr>
            <a:xfrm>
              <a:off x="7887930" y="3451128"/>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CF4FEC9-3C6A-31BF-AA7D-BE67B75A6801}"/>
                </a:ext>
              </a:extLst>
            </p:cNvPr>
            <p:cNvSpPr/>
            <p:nvPr/>
          </p:nvSpPr>
          <p:spPr>
            <a:xfrm>
              <a:off x="9630697" y="3480624"/>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25BE9452-44EE-3659-4B16-8F6A0C09494F}"/>
                </a:ext>
              </a:extLst>
            </p:cNvPr>
            <p:cNvSpPr/>
            <p:nvPr/>
          </p:nvSpPr>
          <p:spPr>
            <a:xfrm>
              <a:off x="8342672" y="3978253"/>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B71E0C7-300A-94B2-2856-2238DA73DD7C}"/>
                </a:ext>
              </a:extLst>
            </p:cNvPr>
            <p:cNvSpPr/>
            <p:nvPr/>
          </p:nvSpPr>
          <p:spPr>
            <a:xfrm>
              <a:off x="9257072" y="4879259"/>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84B0FAC6-4250-C19A-718D-3E76DCA686E6}"/>
                </a:ext>
              </a:extLst>
            </p:cNvPr>
            <p:cNvSpPr/>
            <p:nvPr/>
          </p:nvSpPr>
          <p:spPr>
            <a:xfrm>
              <a:off x="10643422" y="5277144"/>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6C37845B-9F1A-6570-88C7-2254537DC7A7}"/>
                </a:ext>
              </a:extLst>
            </p:cNvPr>
            <p:cNvSpPr/>
            <p:nvPr/>
          </p:nvSpPr>
          <p:spPr>
            <a:xfrm>
              <a:off x="8691716" y="5600545"/>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3CAC4C6-743E-BDC0-82B3-AD3AAD1926A0}"/>
                </a:ext>
              </a:extLst>
            </p:cNvPr>
            <p:cNvSpPr/>
            <p:nvPr/>
          </p:nvSpPr>
          <p:spPr>
            <a:xfrm>
              <a:off x="8551607" y="4085018"/>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D7EB07AF-55E5-0D05-991C-2E3099FB77B9}"/>
                </a:ext>
              </a:extLst>
            </p:cNvPr>
            <p:cNvSpPr/>
            <p:nvPr/>
          </p:nvSpPr>
          <p:spPr>
            <a:xfrm>
              <a:off x="10761695" y="5413830"/>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17831FBE-4CA6-6940-7D9A-D8E7699CD4C2}"/>
                </a:ext>
              </a:extLst>
            </p:cNvPr>
            <p:cNvSpPr/>
            <p:nvPr/>
          </p:nvSpPr>
          <p:spPr>
            <a:xfrm>
              <a:off x="9620865" y="414429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2A74235E-BD96-53B2-4284-364E0C1BE4BD}"/>
                </a:ext>
              </a:extLst>
            </p:cNvPr>
            <p:cNvSpPr/>
            <p:nvPr/>
          </p:nvSpPr>
          <p:spPr>
            <a:xfrm>
              <a:off x="7956755" y="464082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4180D850-456E-50F7-694C-1DFAD9C24977}"/>
                </a:ext>
              </a:extLst>
            </p:cNvPr>
            <p:cNvSpPr/>
            <p:nvPr/>
          </p:nvSpPr>
          <p:spPr>
            <a:xfrm>
              <a:off x="10722078" y="380729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F7B92873-70CC-E3B8-3A03-F1F4817724FB}"/>
                    </a:ext>
                  </a:extLst>
                </p:cNvPr>
                <p:cNvSpPr txBox="1"/>
                <p:nvPr/>
              </p:nvSpPr>
              <p:spPr>
                <a:xfrm>
                  <a:off x="7001801" y="2529100"/>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180°</m:t>
                        </m:r>
                      </m:oMath>
                    </m:oMathPara>
                  </a14:m>
                  <a:endParaRPr lang="fr-FR" sz="1400" dirty="0"/>
                </a:p>
              </p:txBody>
            </p:sp>
          </mc:Choice>
          <mc:Fallback xmlns="">
            <p:sp>
              <p:nvSpPr>
                <p:cNvPr id="32" name="ZoneTexte 31">
                  <a:extLst>
                    <a:ext uri="{FF2B5EF4-FFF2-40B4-BE49-F238E27FC236}">
                      <a16:creationId xmlns:a16="http://schemas.microsoft.com/office/drawing/2014/main" id="{F7B92873-70CC-E3B8-3A03-F1F4817724FB}"/>
                    </a:ext>
                  </a:extLst>
                </p:cNvPr>
                <p:cNvSpPr txBox="1">
                  <a:spLocks noRot="1" noChangeAspect="1" noMove="1" noResize="1" noEditPoints="1" noAdjustHandles="1" noChangeArrowheads="1" noChangeShapeType="1" noTextEdit="1"/>
                </p:cNvSpPr>
                <p:nvPr/>
              </p:nvSpPr>
              <p:spPr>
                <a:xfrm>
                  <a:off x="7001801" y="2529100"/>
                  <a:ext cx="598530" cy="307777"/>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200D0E69-460E-CB32-F7C5-38AFC8E963F0}"/>
                    </a:ext>
                  </a:extLst>
                </p:cNvPr>
                <p:cNvSpPr txBox="1"/>
                <p:nvPr/>
              </p:nvSpPr>
              <p:spPr>
                <a:xfrm>
                  <a:off x="7104428" y="5528070"/>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0°</m:t>
                        </m:r>
                      </m:oMath>
                    </m:oMathPara>
                  </a14:m>
                  <a:endParaRPr lang="fr-FR" sz="1400" dirty="0"/>
                </a:p>
              </p:txBody>
            </p:sp>
          </mc:Choice>
          <mc:Fallback xmlns="">
            <p:sp>
              <p:nvSpPr>
                <p:cNvPr id="33" name="ZoneTexte 32">
                  <a:extLst>
                    <a:ext uri="{FF2B5EF4-FFF2-40B4-BE49-F238E27FC236}">
                      <a16:creationId xmlns:a16="http://schemas.microsoft.com/office/drawing/2014/main" id="{200D0E69-460E-CB32-F7C5-38AFC8E963F0}"/>
                    </a:ext>
                  </a:extLst>
                </p:cNvPr>
                <p:cNvSpPr txBox="1">
                  <a:spLocks noRot="1" noChangeAspect="1" noMove="1" noResize="1" noEditPoints="1" noAdjustHandles="1" noChangeArrowheads="1" noChangeShapeType="1" noTextEdit="1"/>
                </p:cNvSpPr>
                <p:nvPr/>
              </p:nvSpPr>
              <p:spPr>
                <a:xfrm>
                  <a:off x="7104428" y="5528070"/>
                  <a:ext cx="598530" cy="3077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674F4089-F3E8-E07F-2893-3F462D8DACF3}"/>
                    </a:ext>
                  </a:extLst>
                </p:cNvPr>
                <p:cNvSpPr txBox="1"/>
                <p:nvPr/>
              </p:nvSpPr>
              <p:spPr>
                <a:xfrm>
                  <a:off x="7301691" y="5677253"/>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0</m:t>
                        </m:r>
                      </m:oMath>
                    </m:oMathPara>
                  </a14:m>
                  <a:endParaRPr lang="fr-FR" sz="1400" dirty="0"/>
                </a:p>
              </p:txBody>
            </p:sp>
          </mc:Choice>
          <mc:Fallback xmlns="">
            <p:sp>
              <p:nvSpPr>
                <p:cNvPr id="36" name="ZoneTexte 35">
                  <a:extLst>
                    <a:ext uri="{FF2B5EF4-FFF2-40B4-BE49-F238E27FC236}">
                      <a16:creationId xmlns:a16="http://schemas.microsoft.com/office/drawing/2014/main" id="{674F4089-F3E8-E07F-2893-3F462D8DACF3}"/>
                    </a:ext>
                  </a:extLst>
                </p:cNvPr>
                <p:cNvSpPr txBox="1">
                  <a:spLocks noRot="1" noChangeAspect="1" noMove="1" noResize="1" noEditPoints="1" noAdjustHandles="1" noChangeArrowheads="1" noChangeShapeType="1" noTextEdit="1"/>
                </p:cNvSpPr>
                <p:nvPr/>
              </p:nvSpPr>
              <p:spPr>
                <a:xfrm>
                  <a:off x="7301691" y="5677253"/>
                  <a:ext cx="598530" cy="307777"/>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A55E0C90-6207-4066-B458-97CC5B58EC60}"/>
                    </a:ext>
                  </a:extLst>
                </p:cNvPr>
                <p:cNvSpPr txBox="1"/>
                <p:nvPr/>
              </p:nvSpPr>
              <p:spPr>
                <a:xfrm>
                  <a:off x="10617530" y="5682098"/>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1</m:t>
                        </m:r>
                      </m:oMath>
                    </m:oMathPara>
                  </a14:m>
                  <a:endParaRPr lang="fr-FR" sz="1400" dirty="0"/>
                </a:p>
              </p:txBody>
            </p:sp>
          </mc:Choice>
          <mc:Fallback xmlns="">
            <p:sp>
              <p:nvSpPr>
                <p:cNvPr id="39" name="ZoneTexte 38">
                  <a:extLst>
                    <a:ext uri="{FF2B5EF4-FFF2-40B4-BE49-F238E27FC236}">
                      <a16:creationId xmlns:a16="http://schemas.microsoft.com/office/drawing/2014/main" id="{A55E0C90-6207-4066-B458-97CC5B58EC60}"/>
                    </a:ext>
                  </a:extLst>
                </p:cNvPr>
                <p:cNvSpPr txBox="1">
                  <a:spLocks noRot="1" noChangeAspect="1" noMove="1" noResize="1" noEditPoints="1" noAdjustHandles="1" noChangeArrowheads="1" noChangeShapeType="1" noTextEdit="1"/>
                </p:cNvSpPr>
                <p:nvPr/>
              </p:nvSpPr>
              <p:spPr>
                <a:xfrm>
                  <a:off x="10617530" y="5682098"/>
                  <a:ext cx="598530" cy="307777"/>
                </a:xfrm>
                <a:prstGeom prst="rect">
                  <a:avLst/>
                </a:prstGeom>
                <a:blipFill>
                  <a:blip r:embed="rId9"/>
                  <a:stretch>
                    <a:fillRect/>
                  </a:stretch>
                </a:blipFill>
              </p:spPr>
              <p:txBody>
                <a:bodyPr/>
                <a:lstStyle/>
                <a:p>
                  <a:r>
                    <a:rPr lang="fr-FR">
                      <a:noFill/>
                    </a:rPr>
                    <a:t> </a:t>
                  </a:r>
                </a:p>
              </p:txBody>
            </p:sp>
          </mc:Fallback>
        </mc:AlternateContent>
        <p:cxnSp>
          <p:nvCxnSpPr>
            <p:cNvPr id="40" name="Connecteur droit 39">
              <a:extLst>
                <a:ext uri="{FF2B5EF4-FFF2-40B4-BE49-F238E27FC236}">
                  <a16:creationId xmlns:a16="http://schemas.microsoft.com/office/drawing/2014/main" id="{79C0CDE3-B8CD-6059-5F45-9C1377E291D0}"/>
                </a:ext>
              </a:extLst>
            </p:cNvPr>
            <p:cNvCxnSpPr>
              <a:cxnSpLocks/>
            </p:cNvCxnSpPr>
            <p:nvPr/>
          </p:nvCxnSpPr>
          <p:spPr>
            <a:xfrm>
              <a:off x="7551171" y="2662457"/>
              <a:ext cx="33678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3230B6A-ECF5-1466-AC48-36C63E78A718}"/>
                </a:ext>
              </a:extLst>
            </p:cNvPr>
            <p:cNvCxnSpPr>
              <a:cxnSpLocks/>
            </p:cNvCxnSpPr>
            <p:nvPr/>
          </p:nvCxnSpPr>
          <p:spPr>
            <a:xfrm>
              <a:off x="10917818" y="2662459"/>
              <a:ext cx="0" cy="305306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ZoneTexte 2">
            <a:extLst>
              <a:ext uri="{FF2B5EF4-FFF2-40B4-BE49-F238E27FC236}">
                <a16:creationId xmlns:a16="http://schemas.microsoft.com/office/drawing/2014/main" id="{0FBB6192-B0A7-5743-8897-C190B6C5D582}"/>
              </a:ext>
            </a:extLst>
          </p:cNvPr>
          <p:cNvSpPr txBox="1"/>
          <p:nvPr/>
        </p:nvSpPr>
        <p:spPr>
          <a:xfrm>
            <a:off x="700634" y="1886611"/>
            <a:ext cx="1306768" cy="369332"/>
          </a:xfrm>
          <a:prstGeom prst="rect">
            <a:avLst/>
          </a:prstGeom>
          <a:noFill/>
          <a:ln>
            <a:solidFill>
              <a:schemeClr val="accent1">
                <a:shade val="15000"/>
              </a:schemeClr>
            </a:solidFill>
          </a:ln>
        </p:spPr>
        <p:txBody>
          <a:bodyPr wrap="none" rtlCol="0">
            <a:spAutoFit/>
          </a:bodyPr>
          <a:lstStyle/>
          <a:p>
            <a:r>
              <a:rPr lang="fr-FR" dirty="0"/>
              <a:t>Algorithme</a:t>
            </a:r>
          </a:p>
        </p:txBody>
      </p:sp>
    </p:spTree>
    <p:extLst>
      <p:ext uri="{BB962C8B-B14F-4D97-AF65-F5344CB8AC3E}">
        <p14:creationId xmlns:p14="http://schemas.microsoft.com/office/powerpoint/2010/main" val="3934439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Utilisation de la programmation procédurale et fonctionnelle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44</a:t>
            </a:fld>
            <a:endParaRPr lang="en-US"/>
          </a:p>
        </p:txBody>
      </p:sp>
    </p:spTree>
    <p:extLst>
      <p:ext uri="{BB962C8B-B14F-4D97-AF65-F5344CB8AC3E}">
        <p14:creationId xmlns:p14="http://schemas.microsoft.com/office/powerpoint/2010/main" val="2177385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 </a:t>
            </a:r>
            <a:r>
              <a:rPr lang="fr-FR" b="1" i="1" dirty="0"/>
              <a:t>revisited</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Utilisation de la programmation orientée objets et fonctionnelle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45</a:t>
            </a:fld>
            <a:endParaRPr lang="en-US"/>
          </a:p>
        </p:txBody>
      </p:sp>
    </p:spTree>
    <p:extLst>
      <p:ext uri="{BB962C8B-B14F-4D97-AF65-F5344CB8AC3E}">
        <p14:creationId xmlns:p14="http://schemas.microsoft.com/office/powerpoint/2010/main" val="236911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6DC0F-4673-762C-6BED-2632D76FB1C1}"/>
              </a:ext>
            </a:extLst>
          </p:cNvPr>
          <p:cNvSpPr>
            <a:spLocks noGrp="1"/>
          </p:cNvSpPr>
          <p:nvPr>
            <p:ph type="title"/>
          </p:nvPr>
        </p:nvSpPr>
        <p:spPr/>
        <p:txBody>
          <a:bodyPr/>
          <a:lstStyle/>
          <a:p>
            <a:r>
              <a:rPr lang="fr-FR"/>
              <a:t>Buts de ce cours</a:t>
            </a:r>
          </a:p>
        </p:txBody>
      </p:sp>
      <p:sp>
        <p:nvSpPr>
          <p:cNvPr id="3" name="Espace réservé du contenu 2">
            <a:extLst>
              <a:ext uri="{FF2B5EF4-FFF2-40B4-BE49-F238E27FC236}">
                <a16:creationId xmlns:a16="http://schemas.microsoft.com/office/drawing/2014/main" id="{5AE97F5A-0C7E-30F1-D7A8-5F9EB6B56197}"/>
              </a:ext>
            </a:extLst>
          </p:cNvPr>
          <p:cNvSpPr>
            <a:spLocks noGrp="1"/>
          </p:cNvSpPr>
          <p:nvPr>
            <p:ph idx="1"/>
          </p:nvPr>
        </p:nvSpPr>
        <p:spPr/>
        <p:txBody>
          <a:bodyPr>
            <a:normAutofit/>
          </a:bodyPr>
          <a:lstStyle/>
          <a:p>
            <a:r>
              <a:rPr lang="fr-FR" dirty="0"/>
              <a:t>Comprendre ce qu’est un langage de programmation, les compilés, les interprétés</a:t>
            </a:r>
          </a:p>
          <a:p>
            <a:r>
              <a:rPr lang="fr-FR" dirty="0"/>
              <a:t>Comprendre au moins trois types de langage de programmation</a:t>
            </a:r>
          </a:p>
          <a:p>
            <a:pPr lvl="1"/>
            <a:r>
              <a:rPr lang="fr-FR" dirty="0"/>
              <a:t>Procédural</a:t>
            </a:r>
          </a:p>
          <a:p>
            <a:pPr lvl="1"/>
            <a:r>
              <a:rPr lang="fr-FR" dirty="0"/>
              <a:t>Fonctionnel</a:t>
            </a:r>
          </a:p>
          <a:p>
            <a:pPr lvl="1"/>
            <a:r>
              <a:rPr lang="fr-FR" dirty="0"/>
              <a:t>Orienté objets</a:t>
            </a:r>
          </a:p>
          <a:p>
            <a:r>
              <a:rPr lang="fr-FR" dirty="0"/>
              <a:t>La création d’un logiciel n’est pas simple car on le fait pour les autres</a:t>
            </a:r>
          </a:p>
          <a:p>
            <a:r>
              <a:rPr lang="fr-FR" dirty="0"/>
              <a:t>Ne pas essayer de devenir un expert du jour au lendemain : ça prend du temps et de l’expérience!</a:t>
            </a:r>
          </a:p>
        </p:txBody>
      </p:sp>
      <p:sp>
        <p:nvSpPr>
          <p:cNvPr id="6" name="Espace réservé du numéro de diapositive 5">
            <a:extLst>
              <a:ext uri="{FF2B5EF4-FFF2-40B4-BE49-F238E27FC236}">
                <a16:creationId xmlns:a16="http://schemas.microsoft.com/office/drawing/2014/main" id="{69B02093-0823-B6F6-8136-7943FBAB6306}"/>
              </a:ext>
            </a:extLst>
          </p:cNvPr>
          <p:cNvSpPr>
            <a:spLocks noGrp="1"/>
          </p:cNvSpPr>
          <p:nvPr>
            <p:ph type="sldNum" sz="quarter" idx="12"/>
          </p:nvPr>
        </p:nvSpPr>
        <p:spPr/>
        <p:txBody>
          <a:bodyPr/>
          <a:lstStyle/>
          <a:p>
            <a:fld id="{87E7843D-FF13-4365-9478-9625B70A2705}" type="slidenum">
              <a:rPr lang="en-US" smtClean="0"/>
              <a:t>5</a:t>
            </a:fld>
            <a:endParaRPr lang="en-US" dirty="0"/>
          </a:p>
        </p:txBody>
      </p:sp>
    </p:spTree>
    <p:extLst>
      <p:ext uri="{BB962C8B-B14F-4D97-AF65-F5344CB8AC3E}">
        <p14:creationId xmlns:p14="http://schemas.microsoft.com/office/powerpoint/2010/main" val="20861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6DC0F-4673-762C-6BED-2632D76FB1C1}"/>
              </a:ext>
            </a:extLst>
          </p:cNvPr>
          <p:cNvSpPr>
            <a:spLocks noGrp="1"/>
          </p:cNvSpPr>
          <p:nvPr>
            <p:ph type="title"/>
          </p:nvPr>
        </p:nvSpPr>
        <p:spPr/>
        <p:txBody>
          <a:bodyPr/>
          <a:lstStyle/>
          <a:p>
            <a:r>
              <a:rPr lang="fr-FR" dirty="0"/>
              <a:t>Prérequis</a:t>
            </a:r>
          </a:p>
        </p:txBody>
      </p:sp>
      <p:sp>
        <p:nvSpPr>
          <p:cNvPr id="3" name="Espace réservé du contenu 2">
            <a:extLst>
              <a:ext uri="{FF2B5EF4-FFF2-40B4-BE49-F238E27FC236}">
                <a16:creationId xmlns:a16="http://schemas.microsoft.com/office/drawing/2014/main" id="{5AE97F5A-0C7E-30F1-D7A8-5F9EB6B56197}"/>
              </a:ext>
            </a:extLst>
          </p:cNvPr>
          <p:cNvSpPr>
            <a:spLocks noGrp="1"/>
          </p:cNvSpPr>
          <p:nvPr>
            <p:ph idx="1"/>
          </p:nvPr>
        </p:nvSpPr>
        <p:spPr/>
        <p:txBody>
          <a:bodyPr>
            <a:normAutofit/>
          </a:bodyPr>
          <a:lstStyle/>
          <a:p>
            <a:r>
              <a:rPr lang="fr-FR" dirty="0"/>
              <a:t>Installer </a:t>
            </a:r>
            <a:r>
              <a:rPr lang="fr-FR" dirty="0">
                <a:hlinkClick r:id="rId2"/>
              </a:rPr>
              <a:t>Visual Studio Code</a:t>
            </a:r>
            <a:r>
              <a:rPr lang="fr-FR" dirty="0"/>
              <a:t> (</a:t>
            </a:r>
            <a:r>
              <a:rPr lang="fr-FR" b="1" i="0" dirty="0">
                <a:solidFill>
                  <a:srgbClr val="000000"/>
                </a:solidFill>
                <a:effectLst/>
                <a:latin typeface="Times"/>
              </a:rPr>
              <a:t>https://code.visualstudio.com</a:t>
            </a:r>
            <a:r>
              <a:rPr lang="fr-FR" dirty="0">
                <a:solidFill>
                  <a:srgbClr val="000000"/>
                </a:solidFill>
                <a:latin typeface="Times"/>
              </a:rPr>
              <a:t>)</a:t>
            </a:r>
            <a:endParaRPr lang="fr-FR" dirty="0"/>
          </a:p>
          <a:p>
            <a:r>
              <a:rPr lang="fr-FR" dirty="0"/>
              <a:t>Installer </a:t>
            </a:r>
            <a:r>
              <a:rPr lang="fr-FR" dirty="0">
                <a:hlinkClick r:id="rId3"/>
              </a:rPr>
              <a:t>node</a:t>
            </a:r>
            <a:r>
              <a:rPr lang="fr-FR" dirty="0"/>
              <a:t> (</a:t>
            </a:r>
            <a:r>
              <a:rPr lang="fr-FR" b="1" i="0" dirty="0">
                <a:solidFill>
                  <a:srgbClr val="000000"/>
                </a:solidFill>
                <a:effectLst/>
                <a:latin typeface="Times"/>
                <a:hlinkClick r:id="rId4"/>
              </a:rPr>
              <a:t>https://nodejs.org</a:t>
            </a:r>
            <a:r>
              <a:rPr lang="fr-FR" dirty="0">
                <a:solidFill>
                  <a:srgbClr val="000000"/>
                </a:solidFill>
                <a:latin typeface="Times"/>
              </a:rPr>
              <a:t>) pour JavaScript</a:t>
            </a:r>
            <a:endParaRPr lang="fr-FR" dirty="0"/>
          </a:p>
          <a:p>
            <a:r>
              <a:rPr lang="fr-FR" dirty="0"/>
              <a:t>Installer </a:t>
            </a:r>
            <a:r>
              <a:rPr lang="fr-FR" dirty="0">
                <a:hlinkClick r:id="rId5"/>
              </a:rPr>
              <a:t>deno</a:t>
            </a:r>
            <a:r>
              <a:rPr lang="fr-FR" dirty="0"/>
              <a:t> (</a:t>
            </a:r>
            <a:r>
              <a:rPr lang="fr-FR" b="1" i="0" dirty="0">
                <a:solidFill>
                  <a:srgbClr val="000000"/>
                </a:solidFill>
                <a:effectLst/>
                <a:latin typeface="Times"/>
                <a:hlinkClick r:id="rId5"/>
              </a:rPr>
              <a:t>https://deno.com</a:t>
            </a:r>
            <a:r>
              <a:rPr lang="fr-FR" b="0" i="0" dirty="0">
                <a:solidFill>
                  <a:srgbClr val="000000"/>
                </a:solidFill>
                <a:effectLst/>
                <a:latin typeface="Times"/>
              </a:rPr>
              <a:t>) </a:t>
            </a:r>
            <a:r>
              <a:rPr lang="fr-FR" dirty="0">
                <a:solidFill>
                  <a:srgbClr val="000000"/>
                </a:solidFill>
                <a:latin typeface="Times"/>
              </a:rPr>
              <a:t>pour TypeScript</a:t>
            </a:r>
            <a:endParaRPr lang="fr-FR" dirty="0"/>
          </a:p>
          <a:p>
            <a:r>
              <a:rPr lang="fr-FR" dirty="0"/>
              <a:t>Installer </a:t>
            </a:r>
            <a:r>
              <a:rPr lang="fr-FR" dirty="0">
                <a:hlinkClick r:id="rId6"/>
              </a:rPr>
              <a:t>Python</a:t>
            </a:r>
            <a:r>
              <a:rPr lang="fr-FR" dirty="0"/>
              <a:t> &gt; 3.5 (</a:t>
            </a:r>
            <a:r>
              <a:rPr lang="fr-FR" b="1" i="0" dirty="0">
                <a:solidFill>
                  <a:srgbClr val="000000"/>
                </a:solidFill>
                <a:effectLst/>
                <a:latin typeface="Times"/>
                <a:hlinkClick r:id="rId6"/>
              </a:rPr>
              <a:t>https://www.python.org</a:t>
            </a:r>
            <a:r>
              <a:rPr lang="fr-FR" b="0" i="0" dirty="0">
                <a:solidFill>
                  <a:srgbClr val="000000"/>
                </a:solidFill>
                <a:effectLst/>
                <a:latin typeface="Times"/>
              </a:rPr>
              <a:t>) pour Python</a:t>
            </a:r>
            <a:endParaRPr lang="fr-FR" dirty="0"/>
          </a:p>
        </p:txBody>
      </p:sp>
      <p:sp>
        <p:nvSpPr>
          <p:cNvPr id="6" name="Espace réservé du numéro de diapositive 5">
            <a:extLst>
              <a:ext uri="{FF2B5EF4-FFF2-40B4-BE49-F238E27FC236}">
                <a16:creationId xmlns:a16="http://schemas.microsoft.com/office/drawing/2014/main" id="{69B02093-0823-B6F6-8136-7943FBAB6306}"/>
              </a:ext>
            </a:extLst>
          </p:cNvPr>
          <p:cNvSpPr>
            <a:spLocks noGrp="1"/>
          </p:cNvSpPr>
          <p:nvPr>
            <p:ph type="sldNum" sz="quarter" idx="12"/>
          </p:nvPr>
        </p:nvSpPr>
        <p:spPr/>
        <p:txBody>
          <a:bodyPr/>
          <a:lstStyle/>
          <a:p>
            <a:fld id="{87E7843D-FF13-4365-9478-9625B70A2705}" type="slidenum">
              <a:rPr lang="en-US" smtClean="0"/>
              <a:t>6</a:t>
            </a:fld>
            <a:endParaRPr lang="en-US" dirty="0"/>
          </a:p>
        </p:txBody>
      </p:sp>
    </p:spTree>
    <p:extLst>
      <p:ext uri="{BB962C8B-B14F-4D97-AF65-F5344CB8AC3E}">
        <p14:creationId xmlns:p14="http://schemas.microsoft.com/office/powerpoint/2010/main" val="94967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7</a:t>
            </a:fld>
            <a:endParaRPr lang="en-US"/>
          </a:p>
        </p:txBody>
      </p:sp>
    </p:spTree>
    <p:extLst>
      <p:ext uri="{BB962C8B-B14F-4D97-AF65-F5344CB8AC3E}">
        <p14:creationId xmlns:p14="http://schemas.microsoft.com/office/powerpoint/2010/main" val="3051685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b="1" dirty="0"/>
              <a:t>Objectifs et finalités</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ZoneTexte 3">
            <a:extLst>
              <a:ext uri="{FF2B5EF4-FFF2-40B4-BE49-F238E27FC236}">
                <a16:creationId xmlns:a16="http://schemas.microsoft.com/office/drawing/2014/main" id="{633B88CD-A96D-7EF6-0EFE-1C38BA950B44}"/>
              </a:ext>
            </a:extLst>
          </p:cNvPr>
          <p:cNvSpPr txBox="1"/>
          <p:nvPr/>
        </p:nvSpPr>
        <p:spPr>
          <a:xfrm>
            <a:off x="4973653" y="2893318"/>
            <a:ext cx="6127335" cy="1477328"/>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axé sur la recherche, l'éducation ou la démonstration de concepts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répondre à des besoins spécifiques du marché, répondre à des besoins concrets des utilisateurs</a:t>
            </a:r>
            <a:endParaRPr lang="fr-FR" dirty="0"/>
          </a:p>
        </p:txBody>
      </p:sp>
    </p:spTree>
    <p:extLst>
      <p:ext uri="{BB962C8B-B14F-4D97-AF65-F5344CB8AC3E}">
        <p14:creationId xmlns:p14="http://schemas.microsoft.com/office/powerpoint/2010/main" val="38197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b="1" dirty="0"/>
              <a:t>Contraintes de temps </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ZoneTexte 3">
            <a:extLst>
              <a:ext uri="{FF2B5EF4-FFF2-40B4-BE49-F238E27FC236}">
                <a16:creationId xmlns:a16="http://schemas.microsoft.com/office/drawing/2014/main" id="{C9F8986E-4B7E-0494-3881-890DFDFB8680}"/>
              </a:ext>
            </a:extLst>
          </p:cNvPr>
          <p:cNvSpPr txBox="1"/>
          <p:nvPr/>
        </p:nvSpPr>
        <p:spPr>
          <a:xfrm>
            <a:off x="4973653" y="2893318"/>
            <a:ext cx="6127335" cy="2031325"/>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plus flexible en termes de délais, liberté pour explorer différentes approches, même si cela prend du temps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contraintes de temps strictes en raison de la concurrence sur le marché et des besoins commerciaux urgents</a:t>
            </a:r>
            <a:endParaRPr lang="fr-FR" dirty="0"/>
          </a:p>
        </p:txBody>
      </p:sp>
    </p:spTree>
    <p:extLst>
      <p:ext uri="{BB962C8B-B14F-4D97-AF65-F5344CB8AC3E}">
        <p14:creationId xmlns:p14="http://schemas.microsoft.com/office/powerpoint/2010/main" val="2530168440"/>
      </p:ext>
    </p:extLst>
  </p:cSld>
  <p:clrMapOvr>
    <a:masterClrMapping/>
  </p:clrMapOvr>
</p:sld>
</file>

<file path=ppt/theme/theme1.xml><?xml version="1.0" encoding="utf-8"?>
<a:theme xmlns:a="http://schemas.openxmlformats.org/drawingml/2006/main" name="ChronicleVTI">
  <a:themeElements>
    <a:clrScheme name="AnalogousFromLightSeedLeftStep">
      <a:dk1>
        <a:srgbClr val="000000"/>
      </a:dk1>
      <a:lt1>
        <a:srgbClr val="FFFFFF"/>
      </a:lt1>
      <a:dk2>
        <a:srgbClr val="3E2441"/>
      </a:dk2>
      <a:lt2>
        <a:srgbClr val="E8E6E2"/>
      </a:lt2>
      <a:accent1>
        <a:srgbClr val="96A3C6"/>
      </a:accent1>
      <a:accent2>
        <a:srgbClr val="7FA7BA"/>
      </a:accent2>
      <a:accent3>
        <a:srgbClr val="82ACA8"/>
      </a:accent3>
      <a:accent4>
        <a:srgbClr val="77AE92"/>
      </a:accent4>
      <a:accent5>
        <a:srgbClr val="81AC84"/>
      </a:accent5>
      <a:accent6>
        <a:srgbClr val="8AAE77"/>
      </a:accent6>
      <a:hlink>
        <a:srgbClr val="908157"/>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3542</TotalTime>
  <Words>2107</Words>
  <Application>Microsoft Macintosh PowerPoint</Application>
  <PresentationFormat>Grand écran</PresentationFormat>
  <Paragraphs>345</Paragraphs>
  <Slides>45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vt:lpstr>
      <vt:lpstr>Calisto MT</vt:lpstr>
      <vt:lpstr>Cambria Math</vt:lpstr>
      <vt:lpstr>Courier New</vt:lpstr>
      <vt:lpstr>Times</vt:lpstr>
      <vt:lpstr>Univers Condensed</vt:lpstr>
      <vt:lpstr>ChronicleVTI</vt:lpstr>
      <vt:lpstr>Initiation à la programmation moderne</vt:lpstr>
      <vt:lpstr>Challenge</vt:lpstr>
      <vt:lpstr>Challenge</vt:lpstr>
      <vt:lpstr>Plan</vt:lpstr>
      <vt:lpstr>Buts de ce cours</vt:lpstr>
      <vt:lpstr>Prérequis</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Compilé vs interprété vs transpilé</vt:lpstr>
      <vt:lpstr>Compilé vs interprété vs transpilé</vt:lpstr>
      <vt:lpstr>Typé or not typé ?</vt:lpstr>
      <vt:lpstr>Typé or not typé ?</vt:lpstr>
      <vt:lpstr>Typé or not typé ?</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Le pourquoi des différents paradigmes de programmation</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 revisited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 la programmation moderne</dc:title>
  <dc:creator>frantz maerten</dc:creator>
  <cp:lastModifiedBy>frantz maerten</cp:lastModifiedBy>
  <cp:revision>153</cp:revision>
  <dcterms:created xsi:type="dcterms:W3CDTF">2024-02-24T07:29:25Z</dcterms:created>
  <dcterms:modified xsi:type="dcterms:W3CDTF">2024-02-27T10:47:27Z</dcterms:modified>
</cp:coreProperties>
</file>